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notesMasterIdLst>
    <p:notesMasterId r:id="rId27"/>
  </p:notesMasterIdLst>
  <p:sldIdLst>
    <p:sldId id="426" r:id="rId3"/>
    <p:sldId id="349" r:id="rId4"/>
    <p:sldId id="351" r:id="rId5"/>
    <p:sldId id="485" r:id="rId6"/>
    <p:sldId id="479" r:id="rId7"/>
    <p:sldId id="486" r:id="rId8"/>
    <p:sldId id="487" r:id="rId9"/>
    <p:sldId id="489" r:id="rId10"/>
    <p:sldId id="369" r:id="rId11"/>
    <p:sldId id="488" r:id="rId12"/>
    <p:sldId id="490" r:id="rId13"/>
    <p:sldId id="370" r:id="rId14"/>
    <p:sldId id="491" r:id="rId15"/>
    <p:sldId id="492" r:id="rId16"/>
    <p:sldId id="493" r:id="rId17"/>
    <p:sldId id="494" r:id="rId18"/>
    <p:sldId id="495" r:id="rId19"/>
    <p:sldId id="496" r:id="rId20"/>
    <p:sldId id="497" r:id="rId21"/>
    <p:sldId id="498" r:id="rId22"/>
    <p:sldId id="499" r:id="rId23"/>
    <p:sldId id="500" r:id="rId24"/>
    <p:sldId id="503" r:id="rId25"/>
    <p:sldId id="504"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2D7A4D0A-0FBC-4A25-8E24-8627AD7A176E}">
          <p14:sldIdLst>
            <p14:sldId id="426"/>
          </p14:sldIdLst>
        </p14:section>
        <p14:section name="目录" id="{4308D41B-014A-46D5-BAD9-E5674B1D9198}">
          <p14:sldIdLst>
            <p14:sldId id="349"/>
          </p14:sldIdLst>
        </p14:section>
        <p14:section name="章节" id="{6F88EB3A-45D9-49E2-A24A-4993D59515CA}">
          <p14:sldIdLst>
            <p14:sldId id="351"/>
            <p14:sldId id="485"/>
          </p14:sldIdLst>
        </p14:section>
        <p14:section name="内容" id="{FFCD4E9C-A3D4-4E59-A438-CCC08E1731F8}">
          <p14:sldIdLst>
            <p14:sldId id="479"/>
            <p14:sldId id="486"/>
            <p14:sldId id="487"/>
            <p14:sldId id="489"/>
            <p14:sldId id="369"/>
            <p14:sldId id="488"/>
            <p14:sldId id="490"/>
            <p14:sldId id="370"/>
            <p14:sldId id="491"/>
            <p14:sldId id="492"/>
            <p14:sldId id="493"/>
            <p14:sldId id="494"/>
            <p14:sldId id="495"/>
            <p14:sldId id="496"/>
            <p14:sldId id="497"/>
            <p14:sldId id="498"/>
            <p14:sldId id="499"/>
            <p14:sldId id="500"/>
            <p14:sldId id="503"/>
            <p14:sldId id="504"/>
          </p14:sldIdLst>
        </p14:section>
        <p14:section name="结尾" id="{45EA84B9-885F-42DB-B030-DD07A379B60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91EF"/>
    <a:srgbClr val="062846"/>
    <a:srgbClr val="072E51"/>
    <a:srgbClr val="062C4E"/>
    <a:srgbClr val="083763"/>
    <a:srgbClr val="0F6FC6"/>
    <a:srgbClr val="296AB2"/>
    <a:srgbClr val="1A1B28"/>
    <a:srgbClr val="0BD0D9"/>
    <a:srgbClr val="A4AF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29" autoAdjust="0"/>
    <p:restoredTop sz="93750" autoAdjust="0"/>
  </p:normalViewPr>
  <p:slideViewPr>
    <p:cSldViewPr snapToGrid="0">
      <p:cViewPr varScale="1">
        <p:scale>
          <a:sx n="116" d="100"/>
          <a:sy n="116" d="100"/>
        </p:scale>
        <p:origin x="762" y="102"/>
      </p:cViewPr>
      <p:guideLst/>
    </p:cSldViewPr>
  </p:slideViewPr>
  <p:notesTextViewPr>
    <p:cViewPr>
      <p:scale>
        <a:sx n="1" d="1"/>
        <a:sy n="1" d="1"/>
      </p:scale>
      <p:origin x="0" y="0"/>
    </p:cViewPr>
  </p:notesTextViewPr>
  <p:sorterViewPr>
    <p:cViewPr>
      <p:scale>
        <a:sx n="50" d="100"/>
        <a:sy n="50" d="100"/>
      </p:scale>
      <p:origin x="0" y="-3066"/>
    </p:cViewPr>
  </p:sorterViewPr>
  <p:notesViewPr>
    <p:cSldViewPr snapToGrid="0">
      <p:cViewPr varScale="1">
        <p:scale>
          <a:sx n="49" d="100"/>
          <a:sy n="49" d="100"/>
        </p:scale>
        <p:origin x="291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F483D-1D32-43F7-ABB0-3FA3483F7854}" type="datetimeFigureOut">
              <a:rPr lang="zh-CN" altLang="en-US" smtClean="0"/>
              <a:t>2020-12-07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804AD-B607-4089-B437-30B92BA9CC21}" type="slidenum">
              <a:rPr lang="zh-CN" altLang="en-US" smtClean="0"/>
              <a:t>‹#›</a:t>
            </a:fld>
            <a:endParaRPr lang="zh-CN" altLang="en-US"/>
          </a:p>
        </p:txBody>
      </p:sp>
    </p:spTree>
    <p:extLst>
      <p:ext uri="{BB962C8B-B14F-4D97-AF65-F5344CB8AC3E}">
        <p14:creationId xmlns:p14="http://schemas.microsoft.com/office/powerpoint/2010/main" val="339267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804AD-B607-4089-B437-30B92BA9CC21}" type="slidenum">
              <a:rPr lang="zh-CN" altLang="en-US" smtClean="0"/>
              <a:t>4</a:t>
            </a:fld>
            <a:endParaRPr lang="zh-CN" altLang="en-US"/>
          </a:p>
        </p:txBody>
      </p:sp>
    </p:spTree>
    <p:extLst>
      <p:ext uri="{BB962C8B-B14F-4D97-AF65-F5344CB8AC3E}">
        <p14:creationId xmlns:p14="http://schemas.microsoft.com/office/powerpoint/2010/main" val="2733964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8" name="矩形 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10" name="圆角矩形 9"/>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32" name="日期占位符 31"/>
          <p:cNvSpPr>
            <a:spLocks noGrp="1"/>
          </p:cNvSpPr>
          <p:nvPr userDrawn="1">
            <p:ph type="dt" sz="half" idx="10"/>
          </p:nvPr>
        </p:nvSpPr>
        <p:spPr>
          <a:xfrm>
            <a:off x="838200" y="6369050"/>
            <a:ext cx="2743200" cy="365125"/>
          </a:xfrm>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userDrawn="1">
            <p:ph type="ftr" sz="quarter" idx="11"/>
          </p:nvPr>
        </p:nvSpPr>
        <p:spPr>
          <a:xfrm>
            <a:off x="4038600" y="6369050"/>
            <a:ext cx="4114800" cy="365125"/>
          </a:xfrm>
        </p:spPr>
        <p:txBody>
          <a:bodyPr/>
          <a:lstStyle/>
          <a:p>
            <a:endParaRPr lang="zh-CN" altLang="en-US"/>
          </a:p>
        </p:txBody>
      </p:sp>
      <p:sp>
        <p:nvSpPr>
          <p:cNvPr id="34" name="灯片编号占位符 33"/>
          <p:cNvSpPr>
            <a:spLocks noGrp="1"/>
          </p:cNvSpPr>
          <p:nvPr userDrawn="1">
            <p:ph type="sldNum" sz="quarter" idx="12"/>
          </p:nvPr>
        </p:nvSpPr>
        <p:spPr>
          <a:xfrm>
            <a:off x="8470249" y="6223627"/>
            <a:ext cx="2743200" cy="365125"/>
          </a:xfrm>
        </p:spPr>
        <p:txBody>
          <a:bodyPr/>
          <a:lstStyle/>
          <a:p>
            <a:fld id="{4CA61745-C996-4C7E-A775-0A42A562A31C}" type="slidenum">
              <a:rPr lang="zh-CN" altLang="en-US" smtClean="0"/>
              <a:t>‹#›</a:t>
            </a:fld>
            <a:endParaRPr lang="zh-CN" altLang="en-US" dirty="0"/>
          </a:p>
        </p:txBody>
      </p:sp>
      <p:sp>
        <p:nvSpPr>
          <p:cNvPr id="35"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
        <p:nvSpPr>
          <p:cNvPr id="37" name="标题 1"/>
          <p:cNvSpPr>
            <a:spLocks noGrp="1"/>
          </p:cNvSpPr>
          <p:nvPr userDrawn="1">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团队介绍页1">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35819"/>
            <a:ext cx="2743200" cy="365125"/>
          </a:xfrm>
        </p:spPr>
        <p:txBody>
          <a:bodyPr/>
          <a:lstStyle/>
          <a:p>
            <a:fld id="{4CA61745-C996-4C7E-A775-0A42A562A31C}" type="slidenum">
              <a:rPr lang="zh-CN" altLang="en-US" smtClean="0"/>
              <a:t>‹#›</a:t>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3"/>
          </p:nvPr>
        </p:nvSpPr>
        <p:spPr>
          <a:xfrm>
            <a:off x="2704450" y="2917624"/>
            <a:ext cx="2344738" cy="3703519"/>
          </a:xfrm>
        </p:spPr>
        <p:txBody>
          <a:bodyPr/>
          <a:lstStyle/>
          <a:p>
            <a:endParaRPr lang="zh-CN" altLang="en-US"/>
          </a:p>
        </p:txBody>
      </p:sp>
      <p:sp>
        <p:nvSpPr>
          <p:cNvPr id="19" name="图片占位符 2"/>
          <p:cNvSpPr>
            <a:spLocks noGrp="1"/>
          </p:cNvSpPr>
          <p:nvPr>
            <p:ph type="pic" sz="quarter" idx="14"/>
          </p:nvPr>
        </p:nvSpPr>
        <p:spPr>
          <a:xfrm>
            <a:off x="7421331" y="1130300"/>
            <a:ext cx="3407031" cy="5495245"/>
          </a:xfrm>
        </p:spPr>
        <p:txBody>
          <a:bodyPr/>
          <a:lstStyle/>
          <a:p>
            <a:endParaRPr lang="zh-CN" altLang="en-US"/>
          </a:p>
        </p:txBody>
      </p:sp>
      <p:sp>
        <p:nvSpPr>
          <p:cNvPr id="26" name="图片占位符 2"/>
          <p:cNvSpPr>
            <a:spLocks noGrp="1"/>
          </p:cNvSpPr>
          <p:nvPr>
            <p:ph type="pic" sz="quarter" idx="15"/>
          </p:nvPr>
        </p:nvSpPr>
        <p:spPr>
          <a:xfrm>
            <a:off x="3898249" y="2917624"/>
            <a:ext cx="2344738" cy="3703519"/>
          </a:xfrm>
        </p:spPr>
        <p:txBody>
          <a:bodyPr/>
          <a:lstStyle/>
          <a:p>
            <a:endParaRPr lang="zh-CN" altLang="en-US"/>
          </a:p>
        </p:txBody>
      </p:sp>
      <p:sp>
        <p:nvSpPr>
          <p:cNvPr id="27" name="图片占位符 2"/>
          <p:cNvSpPr>
            <a:spLocks noGrp="1"/>
          </p:cNvSpPr>
          <p:nvPr>
            <p:ph type="pic" sz="quarter" idx="16"/>
          </p:nvPr>
        </p:nvSpPr>
        <p:spPr>
          <a:xfrm>
            <a:off x="5092048" y="2917624"/>
            <a:ext cx="2344738" cy="3703519"/>
          </a:xfrm>
        </p:spPr>
        <p:txBody>
          <a:bodyPr/>
          <a:lstStyle/>
          <a:p>
            <a:endParaRPr lang="zh-CN" altLang="en-US"/>
          </a:p>
        </p:txBody>
      </p:sp>
      <p:sp>
        <p:nvSpPr>
          <p:cNvPr id="28" name="图片占位符 2"/>
          <p:cNvSpPr>
            <a:spLocks noGrp="1"/>
          </p:cNvSpPr>
          <p:nvPr>
            <p:ph type="pic" sz="quarter" idx="17"/>
          </p:nvPr>
        </p:nvSpPr>
        <p:spPr>
          <a:xfrm>
            <a:off x="6273148" y="2917624"/>
            <a:ext cx="2344738" cy="3703519"/>
          </a:xfrm>
        </p:spPr>
        <p:txBody>
          <a:bodyPr/>
          <a:lstStyle/>
          <a:p>
            <a:endParaRPr lang="zh-CN" altLang="en-US"/>
          </a:p>
        </p:txBody>
      </p:sp>
      <p:sp>
        <p:nvSpPr>
          <p:cNvPr id="29" name="图片占位符 2"/>
          <p:cNvSpPr>
            <a:spLocks noGrp="1"/>
          </p:cNvSpPr>
          <p:nvPr>
            <p:ph type="pic" sz="quarter" idx="18"/>
          </p:nvPr>
        </p:nvSpPr>
        <p:spPr>
          <a:xfrm>
            <a:off x="7424365" y="2917624"/>
            <a:ext cx="2344738" cy="3703519"/>
          </a:xfrm>
        </p:spPr>
        <p:txBody>
          <a:bodyPr/>
          <a:lstStyle/>
          <a:p>
            <a:endParaRPr lang="zh-CN" altLang="en-US"/>
          </a:p>
        </p:txBody>
      </p:sp>
      <p:sp>
        <p:nvSpPr>
          <p:cNvPr id="36" name="图片占位符 2"/>
          <p:cNvSpPr>
            <a:spLocks noGrp="1"/>
          </p:cNvSpPr>
          <p:nvPr>
            <p:ph type="pic" sz="quarter" idx="19"/>
          </p:nvPr>
        </p:nvSpPr>
        <p:spPr>
          <a:xfrm>
            <a:off x="5944019" y="1130300"/>
            <a:ext cx="3407031" cy="5495245"/>
          </a:xfrm>
        </p:spPr>
        <p:txBody>
          <a:bodyPr/>
          <a:lstStyle/>
          <a:p>
            <a:endParaRPr lang="zh-CN" altLang="en-US"/>
          </a:p>
        </p:txBody>
      </p:sp>
      <p:sp>
        <p:nvSpPr>
          <p:cNvPr id="38" name="图片占位符 2"/>
          <p:cNvSpPr>
            <a:spLocks noGrp="1"/>
          </p:cNvSpPr>
          <p:nvPr>
            <p:ph type="pic" sz="quarter" idx="20"/>
          </p:nvPr>
        </p:nvSpPr>
        <p:spPr>
          <a:xfrm>
            <a:off x="4025900" y="1130300"/>
            <a:ext cx="3407031" cy="5495245"/>
          </a:xfrm>
        </p:spPr>
        <p:txBody>
          <a:bodyPr/>
          <a:lstStyle/>
          <a:p>
            <a:endParaRPr lang="zh-CN" altLang="en-US"/>
          </a:p>
        </p:txBody>
      </p:sp>
      <p:sp>
        <p:nvSpPr>
          <p:cNvPr id="41" name="图片占位符 2"/>
          <p:cNvSpPr>
            <a:spLocks noGrp="1"/>
          </p:cNvSpPr>
          <p:nvPr>
            <p:ph type="pic" sz="quarter" idx="21"/>
          </p:nvPr>
        </p:nvSpPr>
        <p:spPr>
          <a:xfrm>
            <a:off x="2536987" y="1130300"/>
            <a:ext cx="3407031" cy="5495245"/>
          </a:xfrm>
        </p:spPr>
        <p:txBody>
          <a:bodyPr/>
          <a:lstStyle/>
          <a:p>
            <a:endParaRPr lang="zh-CN" altLang="en-US"/>
          </a:p>
        </p:txBody>
      </p:sp>
      <p:sp>
        <p:nvSpPr>
          <p:cNvPr id="42" name="图片占位符 2"/>
          <p:cNvSpPr>
            <a:spLocks noGrp="1"/>
          </p:cNvSpPr>
          <p:nvPr>
            <p:ph type="pic" sz="quarter" idx="22"/>
          </p:nvPr>
        </p:nvSpPr>
        <p:spPr>
          <a:xfrm>
            <a:off x="880756" y="1154684"/>
            <a:ext cx="3407031" cy="5495245"/>
          </a:xfrm>
        </p:spPr>
        <p:txBody>
          <a:bodyPr/>
          <a:lstStyle/>
          <a:p>
            <a:endParaRPr lang="zh-CN" altLang="en-US"/>
          </a:p>
        </p:txBody>
      </p:sp>
      <p:sp>
        <p:nvSpPr>
          <p:cNvPr id="30" name="矩形 29"/>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4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团队介绍页2">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1" name="文本框 30"/>
          <p:cNvSpPr txBox="1"/>
          <p:nvPr userDrawn="1"/>
        </p:nvSpPr>
        <p:spPr>
          <a:xfrm>
            <a:off x="393700" y="6647051"/>
            <a:ext cx="1673840" cy="292388"/>
          </a:xfrm>
          <a:prstGeom prst="rect">
            <a:avLst/>
          </a:prstGeom>
          <a:noFill/>
        </p:spPr>
        <p:txBody>
          <a:bodyPr wrap="square" rtlCol="0">
            <a:spAutoFit/>
          </a:bodyPr>
          <a:lstStyle/>
          <a:p>
            <a:pPr>
              <a:lnSpc>
                <a:spcPct val="130000"/>
              </a:lnSpc>
            </a:pPr>
            <a:r>
              <a:rPr lang="zh-CN" altLang="en-US" sz="1000" spc="300" dirty="0">
                <a:solidFill>
                  <a:schemeClr val="bg1"/>
                </a:solidFill>
                <a:latin typeface="+mj-ea"/>
                <a:ea typeface="+mj-ea"/>
              </a:rPr>
              <a:t>大工至善 大学至真</a:t>
            </a:r>
          </a:p>
        </p:txBody>
      </p:sp>
      <p:sp>
        <p:nvSpPr>
          <p:cNvPr id="32" name="日期占位符 3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t>‹#›</a:t>
            </a:fld>
            <a:endParaRPr lang="zh-CN" altLang="en-US" dirty="0"/>
          </a:p>
        </p:txBody>
      </p:sp>
      <p:sp>
        <p:nvSpPr>
          <p:cNvPr id="35" name="灯片编号占位符 35"/>
          <p:cNvSpPr txBox="1"/>
          <p:nvPr userDrawn="1"/>
        </p:nvSpPr>
        <p:spPr>
          <a:xfrm>
            <a:off x="11180208" y="6598790"/>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图片占位符 46"/>
          <p:cNvSpPr>
            <a:spLocks noGrp="1"/>
          </p:cNvSpPr>
          <p:nvPr>
            <p:ph type="pic" sz="quarter" idx="14"/>
          </p:nvPr>
        </p:nvSpPr>
        <p:spPr>
          <a:xfrm>
            <a:off x="5296127" y="2066505"/>
            <a:ext cx="1637846" cy="2404759"/>
          </a:xfrm>
          <a:custGeom>
            <a:avLst/>
            <a:gdLst>
              <a:gd name="connsiteX0" fmla="*/ 0 w 1637846"/>
              <a:gd name="connsiteY0" fmla="*/ 0 h 2404759"/>
              <a:gd name="connsiteX1" fmla="*/ 1637846 w 1637846"/>
              <a:gd name="connsiteY1" fmla="*/ 0 h 2404759"/>
              <a:gd name="connsiteX2" fmla="*/ 1637846 w 1637846"/>
              <a:gd name="connsiteY2" fmla="*/ 1896730 h 2404759"/>
              <a:gd name="connsiteX3" fmla="*/ 1542746 w 1637846"/>
              <a:gd name="connsiteY3" fmla="*/ 2053560 h 2404759"/>
              <a:gd name="connsiteX4" fmla="*/ 1266578 w 1637846"/>
              <a:gd name="connsiteY4" fmla="*/ 2392980 h 2404759"/>
              <a:gd name="connsiteX5" fmla="*/ 631213 w 1637846"/>
              <a:gd name="connsiteY5" fmla="*/ 2257353 h 2404759"/>
              <a:gd name="connsiteX6" fmla="*/ 16723 w 1637846"/>
              <a:gd name="connsiteY6" fmla="*/ 2153338 h 2404759"/>
              <a:gd name="connsiteX7" fmla="*/ 0 w 1637846"/>
              <a:gd name="connsiteY7" fmla="*/ 2145748 h 24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846" h="2404759">
                <a:moveTo>
                  <a:pt x="0" y="0"/>
                </a:moveTo>
                <a:lnTo>
                  <a:pt x="1637846" y="0"/>
                </a:lnTo>
                <a:lnTo>
                  <a:pt x="1637846" y="1896730"/>
                </a:lnTo>
                <a:lnTo>
                  <a:pt x="1542746" y="2053560"/>
                </a:lnTo>
                <a:cubicBezTo>
                  <a:pt x="1452102" y="2212615"/>
                  <a:pt x="1377704" y="2354364"/>
                  <a:pt x="1266578" y="2392980"/>
                </a:cubicBezTo>
                <a:cubicBezTo>
                  <a:pt x="1118410" y="2444468"/>
                  <a:pt x="906203" y="2313864"/>
                  <a:pt x="631213" y="2257353"/>
                </a:cubicBezTo>
                <a:cubicBezTo>
                  <a:pt x="424971" y="2214028"/>
                  <a:pt x="183412" y="2212380"/>
                  <a:pt x="16723" y="2153338"/>
                </a:cubicBezTo>
                <a:lnTo>
                  <a:pt x="0" y="2145748"/>
                </a:lnTo>
                <a:close/>
              </a:path>
            </a:pathLst>
          </a:custGeom>
        </p:spPr>
        <p:txBody>
          <a:bodyPr wrap="square">
            <a:noAutofit/>
          </a:bodyPr>
          <a:lstStyle/>
          <a:p>
            <a:endParaRPr lang="zh-CN" altLang="en-US"/>
          </a:p>
        </p:txBody>
      </p:sp>
      <p:sp>
        <p:nvSpPr>
          <p:cNvPr id="42" name="Freeform 9"/>
          <p:cNvSpPr/>
          <p:nvPr userDrawn="1"/>
        </p:nvSpPr>
        <p:spPr bwMode="auto">
          <a:xfrm rot="14269381">
            <a:off x="1677477" y="2639039"/>
            <a:ext cx="2297975" cy="1779846"/>
          </a:xfrm>
          <a:custGeom>
            <a:avLst/>
            <a:gdLst>
              <a:gd name="T0" fmla="*/ 1541 w 1881"/>
              <a:gd name="T1" fmla="*/ 262 h 1456"/>
              <a:gd name="T2" fmla="*/ 1875 w 1881"/>
              <a:gd name="T3" fmla="*/ 847 h 1456"/>
              <a:gd name="T4" fmla="*/ 1515 w 1881"/>
              <a:gd name="T5" fmla="*/ 1348 h 1456"/>
              <a:gd name="T6" fmla="*/ 919 w 1881"/>
              <a:gd name="T7" fmla="*/ 1418 h 1456"/>
              <a:gd name="T8" fmla="*/ 322 w 1881"/>
              <a:gd name="T9" fmla="*/ 1367 h 1456"/>
              <a:gd name="T10" fmla="*/ 5 w 1881"/>
              <a:gd name="T11" fmla="*/ 858 h 1456"/>
              <a:gd name="T12" fmla="*/ 342 w 1881"/>
              <a:gd name="T13" fmla="*/ 290 h 1456"/>
              <a:gd name="T14" fmla="*/ 931 w 1881"/>
              <a:gd name="T15" fmla="*/ 7 h 1456"/>
              <a:gd name="T16" fmla="*/ 1541 w 1881"/>
              <a:gd name="T17" fmla="*/ 262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1" h="1456">
                <a:moveTo>
                  <a:pt x="1541" y="262"/>
                </a:moveTo>
                <a:cubicBezTo>
                  <a:pt x="1726" y="421"/>
                  <a:pt x="1881" y="637"/>
                  <a:pt x="1875" y="847"/>
                </a:cubicBezTo>
                <a:cubicBezTo>
                  <a:pt x="1868" y="1056"/>
                  <a:pt x="1700" y="1259"/>
                  <a:pt x="1515" y="1348"/>
                </a:cubicBezTo>
                <a:cubicBezTo>
                  <a:pt x="1330" y="1437"/>
                  <a:pt x="1127" y="1413"/>
                  <a:pt x="919" y="1418"/>
                </a:cubicBezTo>
                <a:cubicBezTo>
                  <a:pt x="712" y="1423"/>
                  <a:pt x="500" y="1456"/>
                  <a:pt x="322" y="1367"/>
                </a:cubicBezTo>
                <a:cubicBezTo>
                  <a:pt x="144" y="1277"/>
                  <a:pt x="0" y="1065"/>
                  <a:pt x="5" y="858"/>
                </a:cubicBezTo>
                <a:cubicBezTo>
                  <a:pt x="10" y="651"/>
                  <a:pt x="164" y="449"/>
                  <a:pt x="342" y="290"/>
                </a:cubicBezTo>
                <a:cubicBezTo>
                  <a:pt x="520" y="131"/>
                  <a:pt x="722" y="14"/>
                  <a:pt x="931" y="7"/>
                </a:cubicBezTo>
                <a:cubicBezTo>
                  <a:pt x="1140" y="0"/>
                  <a:pt x="1356" y="103"/>
                  <a:pt x="1541" y="26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图片占位符 43"/>
          <p:cNvSpPr>
            <a:spLocks noGrp="1"/>
          </p:cNvSpPr>
          <p:nvPr>
            <p:ph type="pic" sz="quarter" idx="13"/>
          </p:nvPr>
        </p:nvSpPr>
        <p:spPr>
          <a:xfrm>
            <a:off x="2067540" y="2073700"/>
            <a:ext cx="1555948" cy="2418605"/>
          </a:xfrm>
          <a:custGeom>
            <a:avLst/>
            <a:gdLst>
              <a:gd name="connsiteX0" fmla="*/ 0 w 1754326"/>
              <a:gd name="connsiteY0" fmla="*/ 0 h 2726969"/>
              <a:gd name="connsiteX1" fmla="*/ 1754326 w 1754326"/>
              <a:gd name="connsiteY1" fmla="*/ 0 h 2726969"/>
              <a:gd name="connsiteX2" fmla="*/ 1754326 w 1754326"/>
              <a:gd name="connsiteY2" fmla="*/ 2580106 h 2726969"/>
              <a:gd name="connsiteX3" fmla="*/ 1753865 w 1754326"/>
              <a:gd name="connsiteY3" fmla="*/ 2580517 h 2726969"/>
              <a:gd name="connsiteX4" fmla="*/ 1687697 w 1754326"/>
              <a:gd name="connsiteY4" fmla="*/ 2626099 h 2726969"/>
              <a:gd name="connsiteX5" fmla="*/ 777876 w 1754326"/>
              <a:gd name="connsiteY5" fmla="*/ 2650102 h 2726969"/>
              <a:gd name="connsiteX6" fmla="*/ 15681 w 1754326"/>
              <a:gd name="connsiteY6" fmla="*/ 2171120 h 2726969"/>
              <a:gd name="connsiteX7" fmla="*/ 0 w 1754326"/>
              <a:gd name="connsiteY7" fmla="*/ 2144402 h 27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4326" h="2726969">
                <a:moveTo>
                  <a:pt x="0" y="0"/>
                </a:moveTo>
                <a:lnTo>
                  <a:pt x="1754326" y="0"/>
                </a:lnTo>
                <a:lnTo>
                  <a:pt x="1754326" y="2580106"/>
                </a:lnTo>
                <a:lnTo>
                  <a:pt x="1753865" y="2580517"/>
                </a:lnTo>
                <a:cubicBezTo>
                  <a:pt x="1732753" y="2597145"/>
                  <a:pt x="1710680" y="2612402"/>
                  <a:pt x="1687697" y="2626099"/>
                </a:cubicBezTo>
                <a:cubicBezTo>
                  <a:pt x="1442546" y="2772204"/>
                  <a:pt x="1093932" y="2740924"/>
                  <a:pt x="777876" y="2650102"/>
                </a:cubicBezTo>
                <a:cubicBezTo>
                  <a:pt x="461820" y="2559280"/>
                  <a:pt x="177156" y="2409650"/>
                  <a:pt x="15681" y="2171120"/>
                </a:cubicBezTo>
                <a:lnTo>
                  <a:pt x="0" y="2144402"/>
                </a:lnTo>
                <a:close/>
              </a:path>
            </a:pathLst>
          </a:custGeom>
        </p:spPr>
        <p:txBody>
          <a:bodyPr wrap="square">
            <a:noAutofit/>
          </a:bodyPr>
          <a:lstStyle/>
          <a:p>
            <a:endParaRPr lang="zh-CN" altLang="en-US"/>
          </a:p>
        </p:txBody>
      </p:sp>
      <p:sp>
        <p:nvSpPr>
          <p:cNvPr id="45" name="Freeform 5"/>
          <p:cNvSpPr/>
          <p:nvPr userDrawn="1"/>
        </p:nvSpPr>
        <p:spPr bwMode="auto">
          <a:xfrm>
            <a:off x="5092923" y="2305781"/>
            <a:ext cx="2158555" cy="2186524"/>
          </a:xfrm>
          <a:custGeom>
            <a:avLst/>
            <a:gdLst>
              <a:gd name="T0" fmla="*/ 1396 w 1791"/>
              <a:gd name="T1" fmla="*/ 519 h 1814"/>
              <a:gd name="T2" fmla="*/ 1775 w 1791"/>
              <a:gd name="T3" fmla="*/ 916 h 1814"/>
              <a:gd name="T4" fmla="*/ 1514 w 1791"/>
              <a:gd name="T5" fmla="*/ 1374 h 1814"/>
              <a:gd name="T6" fmla="*/ 1216 w 1791"/>
              <a:gd name="T7" fmla="*/ 1773 h 1814"/>
              <a:gd name="T8" fmla="*/ 710 w 1791"/>
              <a:gd name="T9" fmla="*/ 1665 h 1814"/>
              <a:gd name="T10" fmla="*/ 111 w 1791"/>
              <a:gd name="T11" fmla="*/ 1517 h 1814"/>
              <a:gd name="T12" fmla="*/ 90 w 1791"/>
              <a:gd name="T13" fmla="*/ 912 h 1814"/>
              <a:gd name="T14" fmla="*/ 315 w 1791"/>
              <a:gd name="T15" fmla="*/ 253 h 1814"/>
              <a:gd name="T16" fmla="*/ 901 w 1791"/>
              <a:gd name="T17" fmla="*/ 67 h 1814"/>
              <a:gd name="T18" fmla="*/ 1396 w 1791"/>
              <a:gd name="T19" fmla="*/ 519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1" h="1814">
                <a:moveTo>
                  <a:pt x="1396" y="519"/>
                </a:moveTo>
                <a:cubicBezTo>
                  <a:pt x="1562" y="682"/>
                  <a:pt x="1758" y="785"/>
                  <a:pt x="1775" y="916"/>
                </a:cubicBezTo>
                <a:cubicBezTo>
                  <a:pt x="1791" y="1046"/>
                  <a:pt x="1629" y="1203"/>
                  <a:pt x="1514" y="1374"/>
                </a:cubicBezTo>
                <a:cubicBezTo>
                  <a:pt x="1400" y="1545"/>
                  <a:pt x="1334" y="1732"/>
                  <a:pt x="1216" y="1773"/>
                </a:cubicBezTo>
                <a:cubicBezTo>
                  <a:pt x="1098" y="1814"/>
                  <a:pt x="929" y="1710"/>
                  <a:pt x="710" y="1665"/>
                </a:cubicBezTo>
                <a:cubicBezTo>
                  <a:pt x="491" y="1619"/>
                  <a:pt x="222" y="1632"/>
                  <a:pt x="111" y="1517"/>
                </a:cubicBezTo>
                <a:cubicBezTo>
                  <a:pt x="0" y="1401"/>
                  <a:pt x="47" y="1157"/>
                  <a:pt x="90" y="912"/>
                </a:cubicBezTo>
                <a:cubicBezTo>
                  <a:pt x="133" y="666"/>
                  <a:pt x="171" y="420"/>
                  <a:pt x="315" y="253"/>
                </a:cubicBezTo>
                <a:cubicBezTo>
                  <a:pt x="458" y="87"/>
                  <a:pt x="707" y="0"/>
                  <a:pt x="901" y="67"/>
                </a:cubicBezTo>
                <a:cubicBezTo>
                  <a:pt x="1093" y="135"/>
                  <a:pt x="1229" y="356"/>
                  <a:pt x="1396" y="519"/>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49" name="Freeform 21"/>
          <p:cNvSpPr/>
          <p:nvPr userDrawn="1"/>
        </p:nvSpPr>
        <p:spPr bwMode="auto">
          <a:xfrm flipH="1">
            <a:off x="8232560" y="2319499"/>
            <a:ext cx="2106451" cy="2185486"/>
          </a:xfrm>
          <a:custGeom>
            <a:avLst/>
            <a:gdLst>
              <a:gd name="T0" fmla="*/ 1113 w 1494"/>
              <a:gd name="T1" fmla="*/ 499 h 1682"/>
              <a:gd name="T2" fmla="*/ 1484 w 1494"/>
              <a:gd name="T3" fmla="*/ 1130 h 1682"/>
              <a:gd name="T4" fmla="*/ 1020 w 1494"/>
              <a:gd name="T5" fmla="*/ 1611 h 1682"/>
              <a:gd name="T6" fmla="*/ 387 w 1494"/>
              <a:gd name="T7" fmla="*/ 1498 h 1682"/>
              <a:gd name="T8" fmla="*/ 114 w 1494"/>
              <a:gd name="T9" fmla="*/ 986 h 1682"/>
              <a:gd name="T10" fmla="*/ 84 w 1494"/>
              <a:gd name="T11" fmla="*/ 370 h 1682"/>
              <a:gd name="T12" fmla="*/ 585 w 1494"/>
              <a:gd name="T13" fmla="*/ 27 h 1682"/>
              <a:gd name="T14" fmla="*/ 1113 w 1494"/>
              <a:gd name="T15" fmla="*/ 499 h 16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4" h="1682">
                <a:moveTo>
                  <a:pt x="1113" y="499"/>
                </a:moveTo>
                <a:cubicBezTo>
                  <a:pt x="1293" y="717"/>
                  <a:pt x="1494" y="924"/>
                  <a:pt x="1484" y="1130"/>
                </a:cubicBezTo>
                <a:cubicBezTo>
                  <a:pt x="1474" y="1336"/>
                  <a:pt x="1253" y="1540"/>
                  <a:pt x="1020" y="1611"/>
                </a:cubicBezTo>
                <a:cubicBezTo>
                  <a:pt x="786" y="1682"/>
                  <a:pt x="540" y="1621"/>
                  <a:pt x="387" y="1498"/>
                </a:cubicBezTo>
                <a:cubicBezTo>
                  <a:pt x="234" y="1374"/>
                  <a:pt x="173" y="1188"/>
                  <a:pt x="114" y="986"/>
                </a:cubicBezTo>
                <a:cubicBezTo>
                  <a:pt x="56" y="784"/>
                  <a:pt x="0" y="566"/>
                  <a:pt x="84" y="370"/>
                </a:cubicBezTo>
                <a:cubicBezTo>
                  <a:pt x="169" y="174"/>
                  <a:pt x="394" y="0"/>
                  <a:pt x="585" y="27"/>
                </a:cubicBezTo>
                <a:cubicBezTo>
                  <a:pt x="777" y="54"/>
                  <a:pt x="934" y="282"/>
                  <a:pt x="1113" y="499"/>
                </a:cubicBezTo>
                <a:close/>
              </a:path>
            </a:pathLst>
          </a:custGeom>
          <a:solidFill>
            <a:schemeClr val="accent3"/>
          </a:solidFill>
          <a:ln w="9525">
            <a:noFill/>
            <a:round/>
          </a:ln>
        </p:spPr>
        <p:txBody>
          <a:bodyPr vert="horz" wrap="square" lIns="91440" tIns="45720" rIns="91440" bIns="45720" numCol="1" anchor="t" anchorCtr="0" compatLnSpc="1"/>
          <a:lstStyle/>
          <a:p>
            <a:endParaRPr lang="zh-CN" altLang="en-US"/>
          </a:p>
        </p:txBody>
      </p:sp>
      <p:sp>
        <p:nvSpPr>
          <p:cNvPr id="51" name="图片占位符 50"/>
          <p:cNvSpPr>
            <a:spLocks noGrp="1"/>
          </p:cNvSpPr>
          <p:nvPr>
            <p:ph type="pic" sz="quarter" idx="15"/>
          </p:nvPr>
        </p:nvSpPr>
        <p:spPr>
          <a:xfrm>
            <a:off x="8508546" y="2073700"/>
            <a:ext cx="1463040" cy="2374135"/>
          </a:xfrm>
          <a:custGeom>
            <a:avLst/>
            <a:gdLst>
              <a:gd name="connsiteX0" fmla="*/ 0 w 1463040"/>
              <a:gd name="connsiteY0" fmla="*/ 0 h 2374135"/>
              <a:gd name="connsiteX1" fmla="*/ 1463040 w 1463040"/>
              <a:gd name="connsiteY1" fmla="*/ 0 h 2374135"/>
              <a:gd name="connsiteX2" fmla="*/ 1463040 w 1463040"/>
              <a:gd name="connsiteY2" fmla="*/ 1988468 h 2374135"/>
              <a:gd name="connsiteX3" fmla="*/ 1416758 w 1463040"/>
              <a:gd name="connsiteY3" fmla="*/ 2053095 h 2374135"/>
              <a:gd name="connsiteX4" fmla="*/ 1277306 w 1463040"/>
              <a:gd name="connsiteY4" fmla="*/ 2188104 h 2374135"/>
              <a:gd name="connsiteX5" fmla="*/ 384814 w 1463040"/>
              <a:gd name="connsiteY5" fmla="*/ 2334929 h 2374135"/>
              <a:gd name="connsiteX6" fmla="*/ 76808 w 1463040"/>
              <a:gd name="connsiteY6" fmla="*/ 2194313 h 2374135"/>
              <a:gd name="connsiteX7" fmla="*/ 0 w 1463040"/>
              <a:gd name="connsiteY7" fmla="*/ 2138437 h 237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3040" h="2374135">
                <a:moveTo>
                  <a:pt x="0" y="0"/>
                </a:moveTo>
                <a:lnTo>
                  <a:pt x="1463040" y="0"/>
                </a:lnTo>
                <a:lnTo>
                  <a:pt x="1463040" y="1988468"/>
                </a:lnTo>
                <a:lnTo>
                  <a:pt x="1416758" y="2053095"/>
                </a:lnTo>
                <a:cubicBezTo>
                  <a:pt x="1377059" y="2102510"/>
                  <a:pt x="1331236" y="2147825"/>
                  <a:pt x="1277306" y="2188104"/>
                </a:cubicBezTo>
                <a:cubicBezTo>
                  <a:pt x="1061585" y="2347923"/>
                  <a:pt x="714740" y="2427182"/>
                  <a:pt x="384814" y="2334929"/>
                </a:cubicBezTo>
                <a:cubicBezTo>
                  <a:pt x="277020" y="2304659"/>
                  <a:pt x="171047" y="2255782"/>
                  <a:pt x="76808" y="2194313"/>
                </a:cubicBezTo>
                <a:lnTo>
                  <a:pt x="0" y="2138437"/>
                </a:lnTo>
                <a:close/>
              </a:path>
            </a:pathLst>
          </a:custGeom>
        </p:spPr>
        <p:txBody>
          <a:bodyPr wrap="square">
            <a:noAutofit/>
          </a:bodyPr>
          <a:lstStyle/>
          <a:p>
            <a:endParaRPr lang="zh-CN" altLang="en-US"/>
          </a:p>
        </p:txBody>
      </p:sp>
      <p:cxnSp>
        <p:nvCxnSpPr>
          <p:cNvPr id="53" name="直接连接符 5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27"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一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t>‹#›</a:t>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3"/>
          </p:nvPr>
        </p:nvSpPr>
        <p:spPr>
          <a:xfrm>
            <a:off x="897844" y="1762078"/>
            <a:ext cx="6016625" cy="3944937"/>
          </a:xfrm>
          <a:noFill/>
          <a:ln w="38100">
            <a:solidFill>
              <a:schemeClr val="bg1"/>
            </a:solidFill>
          </a:ln>
        </p:spPr>
        <p:txBody>
          <a:bodyPr/>
          <a:lstStyle/>
          <a:p>
            <a:endParaRPr lang="zh-CN" altLang="en-US"/>
          </a:p>
        </p:txBody>
      </p: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24"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t>‹#›</a:t>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图片占位符 8"/>
          <p:cNvSpPr>
            <a:spLocks noGrp="1"/>
          </p:cNvSpPr>
          <p:nvPr>
            <p:ph type="pic" sz="quarter" idx="13"/>
          </p:nvPr>
        </p:nvSpPr>
        <p:spPr>
          <a:xfrm>
            <a:off x="854304" y="1171356"/>
            <a:ext cx="5321485" cy="2452039"/>
          </a:xfrm>
        </p:spPr>
        <p:txBody>
          <a:bodyPr/>
          <a:lstStyle/>
          <a:p>
            <a:endParaRPr lang="zh-CN" altLang="en-US"/>
          </a:p>
        </p:txBody>
      </p:sp>
      <p:sp>
        <p:nvSpPr>
          <p:cNvPr id="24" name="图片占位符 8"/>
          <p:cNvSpPr>
            <a:spLocks noGrp="1"/>
          </p:cNvSpPr>
          <p:nvPr>
            <p:ph type="pic" sz="quarter" idx="14"/>
          </p:nvPr>
        </p:nvSpPr>
        <p:spPr>
          <a:xfrm>
            <a:off x="6208847" y="3666177"/>
            <a:ext cx="5321485" cy="2452039"/>
          </a:xfrm>
        </p:spPr>
        <p:txBody>
          <a:bodyPr/>
          <a:lstStyle/>
          <a:p>
            <a:endParaRPr lang="zh-CN" altLang="en-US"/>
          </a:p>
        </p:txBody>
      </p:sp>
      <p:sp>
        <p:nvSpPr>
          <p:cNvPr id="19" name="矩形 18"/>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t>‹#›</a:t>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图片占位符 5"/>
          <p:cNvSpPr>
            <a:spLocks noGrp="1"/>
          </p:cNvSpPr>
          <p:nvPr>
            <p:ph type="pic" sz="quarter" idx="14"/>
          </p:nvPr>
        </p:nvSpPr>
        <p:spPr>
          <a:xfrm>
            <a:off x="873354" y="1165432"/>
            <a:ext cx="3553838" cy="2462266"/>
          </a:xfrm>
          <a:ln w="19050">
            <a:solidFill>
              <a:schemeClr val="bg1"/>
            </a:solidFill>
          </a:ln>
        </p:spPr>
        <p:txBody>
          <a:bodyPr/>
          <a:lstStyle/>
          <a:p>
            <a:endParaRPr lang="zh-CN" altLang="en-US"/>
          </a:p>
        </p:txBody>
      </p:sp>
      <p:sp>
        <p:nvSpPr>
          <p:cNvPr id="36" name="图片占位符 5"/>
          <p:cNvSpPr>
            <a:spLocks noGrp="1"/>
          </p:cNvSpPr>
          <p:nvPr>
            <p:ph type="pic" sz="quarter" idx="15"/>
          </p:nvPr>
        </p:nvSpPr>
        <p:spPr>
          <a:xfrm>
            <a:off x="4446242" y="3642318"/>
            <a:ext cx="3515736" cy="2489876"/>
          </a:xfrm>
          <a:ln w="19050">
            <a:solidFill>
              <a:schemeClr val="bg1"/>
            </a:solidFill>
          </a:ln>
        </p:spPr>
        <p:txBody>
          <a:bodyPr/>
          <a:lstStyle/>
          <a:p>
            <a:endParaRPr lang="zh-CN" altLang="en-US"/>
          </a:p>
        </p:txBody>
      </p:sp>
      <p:sp>
        <p:nvSpPr>
          <p:cNvPr id="38" name="图片占位符 5"/>
          <p:cNvSpPr>
            <a:spLocks noGrp="1"/>
          </p:cNvSpPr>
          <p:nvPr>
            <p:ph type="pic" sz="quarter" idx="16"/>
          </p:nvPr>
        </p:nvSpPr>
        <p:spPr>
          <a:xfrm>
            <a:off x="7981028" y="1152968"/>
            <a:ext cx="3515738" cy="2462266"/>
          </a:xfrm>
          <a:ln w="19050">
            <a:solidFill>
              <a:schemeClr val="bg1"/>
            </a:solidFill>
          </a:ln>
        </p:spPr>
        <p:txBody>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气泡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图片占位符 28"/>
          <p:cNvSpPr>
            <a:spLocks noGrp="1"/>
          </p:cNvSpPr>
          <p:nvPr>
            <p:ph type="pic" sz="quarter" idx="14"/>
          </p:nvPr>
        </p:nvSpPr>
        <p:spPr>
          <a:xfrm>
            <a:off x="1437168" y="2084952"/>
            <a:ext cx="1540906" cy="1540906"/>
          </a:xfrm>
          <a:custGeom>
            <a:avLst/>
            <a:gdLst>
              <a:gd name="connsiteX0" fmla="*/ 770453 w 1540906"/>
              <a:gd name="connsiteY0" fmla="*/ 0 h 1540906"/>
              <a:gd name="connsiteX1" fmla="*/ 1540906 w 1540906"/>
              <a:gd name="connsiteY1" fmla="*/ 770453 h 1540906"/>
              <a:gd name="connsiteX2" fmla="*/ 770453 w 1540906"/>
              <a:gd name="connsiteY2" fmla="*/ 1540906 h 1540906"/>
              <a:gd name="connsiteX3" fmla="*/ 0 w 1540906"/>
              <a:gd name="connsiteY3" fmla="*/ 770453 h 1540906"/>
              <a:gd name="connsiteX4" fmla="*/ 770453 w 1540906"/>
              <a:gd name="connsiteY4" fmla="*/ 0 h 1540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906" h="1540906">
                <a:moveTo>
                  <a:pt x="770453" y="0"/>
                </a:moveTo>
                <a:cubicBezTo>
                  <a:pt x="1195962" y="0"/>
                  <a:pt x="1540906" y="344944"/>
                  <a:pt x="1540906" y="770453"/>
                </a:cubicBezTo>
                <a:cubicBezTo>
                  <a:pt x="1540906" y="1195962"/>
                  <a:pt x="1195962" y="1540906"/>
                  <a:pt x="770453" y="1540906"/>
                </a:cubicBezTo>
                <a:cubicBezTo>
                  <a:pt x="344944" y="1540906"/>
                  <a:pt x="0" y="1195962"/>
                  <a:pt x="0" y="770453"/>
                </a:cubicBezTo>
                <a:cubicBezTo>
                  <a:pt x="0" y="344944"/>
                  <a:pt x="344944" y="0"/>
                  <a:pt x="770453" y="0"/>
                </a:cubicBezTo>
                <a:close/>
              </a:path>
            </a:pathLst>
          </a:custGeom>
        </p:spPr>
        <p:txBody>
          <a:bodyPr wrap="square">
            <a:noAutofit/>
          </a:bodyPr>
          <a:lstStyle/>
          <a:p>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t>‹#›</a:t>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图片占位符 29"/>
          <p:cNvSpPr>
            <a:spLocks noGrp="1"/>
          </p:cNvSpPr>
          <p:nvPr>
            <p:ph type="pic" sz="quarter" idx="15"/>
          </p:nvPr>
        </p:nvSpPr>
        <p:spPr>
          <a:xfrm>
            <a:off x="2067540" y="4273268"/>
            <a:ext cx="1157622" cy="1157622"/>
          </a:xfrm>
          <a:custGeom>
            <a:avLst/>
            <a:gdLst>
              <a:gd name="connsiteX0" fmla="*/ 578811 w 1157622"/>
              <a:gd name="connsiteY0" fmla="*/ 0 h 1157622"/>
              <a:gd name="connsiteX1" fmla="*/ 1157622 w 1157622"/>
              <a:gd name="connsiteY1" fmla="*/ 578811 h 1157622"/>
              <a:gd name="connsiteX2" fmla="*/ 578811 w 1157622"/>
              <a:gd name="connsiteY2" fmla="*/ 1157622 h 1157622"/>
              <a:gd name="connsiteX3" fmla="*/ 0 w 1157622"/>
              <a:gd name="connsiteY3" fmla="*/ 578811 h 1157622"/>
              <a:gd name="connsiteX4" fmla="*/ 578811 w 1157622"/>
              <a:gd name="connsiteY4" fmla="*/ 0 h 115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22" h="1157622">
                <a:moveTo>
                  <a:pt x="578811" y="0"/>
                </a:moveTo>
                <a:cubicBezTo>
                  <a:pt x="898479" y="0"/>
                  <a:pt x="1157622" y="259143"/>
                  <a:pt x="1157622" y="578811"/>
                </a:cubicBezTo>
                <a:cubicBezTo>
                  <a:pt x="1157622" y="898479"/>
                  <a:pt x="898479" y="1157622"/>
                  <a:pt x="578811" y="1157622"/>
                </a:cubicBezTo>
                <a:cubicBezTo>
                  <a:pt x="259143" y="1157622"/>
                  <a:pt x="0" y="898479"/>
                  <a:pt x="0" y="578811"/>
                </a:cubicBezTo>
                <a:cubicBezTo>
                  <a:pt x="0" y="259143"/>
                  <a:pt x="259143" y="0"/>
                  <a:pt x="578811" y="0"/>
                </a:cubicBezTo>
                <a:close/>
              </a:path>
            </a:pathLst>
          </a:custGeom>
        </p:spPr>
        <p:txBody>
          <a:bodyPr wrap="square">
            <a:noAutofit/>
          </a:bodyPr>
          <a:lstStyle/>
          <a:p>
            <a:endParaRPr lang="zh-CN" altLang="en-US"/>
          </a:p>
        </p:txBody>
      </p:sp>
      <p:sp>
        <p:nvSpPr>
          <p:cNvPr id="28" name="图片占位符 27"/>
          <p:cNvSpPr>
            <a:spLocks noGrp="1"/>
          </p:cNvSpPr>
          <p:nvPr>
            <p:ph type="pic" sz="quarter" idx="13"/>
          </p:nvPr>
        </p:nvSpPr>
        <p:spPr>
          <a:xfrm>
            <a:off x="2362828" y="2525016"/>
            <a:ext cx="2492360" cy="2492360"/>
          </a:xfrm>
          <a:custGeom>
            <a:avLst/>
            <a:gdLst>
              <a:gd name="connsiteX0" fmla="*/ 1246180 w 2492360"/>
              <a:gd name="connsiteY0" fmla="*/ 0 h 2492360"/>
              <a:gd name="connsiteX1" fmla="*/ 2492360 w 2492360"/>
              <a:gd name="connsiteY1" fmla="*/ 1246180 h 2492360"/>
              <a:gd name="connsiteX2" fmla="*/ 1246180 w 2492360"/>
              <a:gd name="connsiteY2" fmla="*/ 2492360 h 2492360"/>
              <a:gd name="connsiteX3" fmla="*/ 0 w 2492360"/>
              <a:gd name="connsiteY3" fmla="*/ 1246180 h 2492360"/>
              <a:gd name="connsiteX4" fmla="*/ 1246180 w 2492360"/>
              <a:gd name="connsiteY4" fmla="*/ 0 h 2492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360" h="2492360">
                <a:moveTo>
                  <a:pt x="1246180" y="0"/>
                </a:moveTo>
                <a:cubicBezTo>
                  <a:pt x="1934426" y="0"/>
                  <a:pt x="2492360" y="557934"/>
                  <a:pt x="2492360" y="1246180"/>
                </a:cubicBezTo>
                <a:cubicBezTo>
                  <a:pt x="2492360" y="1934426"/>
                  <a:pt x="1934426" y="2492360"/>
                  <a:pt x="1246180" y="2492360"/>
                </a:cubicBezTo>
                <a:cubicBezTo>
                  <a:pt x="557934" y="2492360"/>
                  <a:pt x="0" y="1934426"/>
                  <a:pt x="0" y="1246180"/>
                </a:cubicBezTo>
                <a:cubicBezTo>
                  <a:pt x="0" y="557934"/>
                  <a:pt x="557934" y="0"/>
                  <a:pt x="1246180" y="0"/>
                </a:cubicBezTo>
                <a:close/>
              </a:path>
            </a:pathLst>
          </a:custGeom>
        </p:spPr>
        <p:txBody>
          <a:bodyPr wrap="square">
            <a:noAutofit/>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四项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t>‹#›</a:t>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834866" y="6328530"/>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矩形 21" hidden="1"/>
          <p:cNvSpPr/>
          <p:nvPr userDrawn="1"/>
        </p:nvSpPr>
        <p:spPr>
          <a:xfrm>
            <a:off x="839789" y="1158464"/>
            <a:ext cx="2669007" cy="499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8"/>
          <p:cNvSpPr>
            <a:spLocks noGrp="1"/>
          </p:cNvSpPr>
          <p:nvPr>
            <p:ph type="pic" sz="quarter" idx="13"/>
          </p:nvPr>
        </p:nvSpPr>
        <p:spPr>
          <a:xfrm>
            <a:off x="834866" y="1158464"/>
            <a:ext cx="2673930" cy="5013221"/>
          </a:xfrm>
        </p:spPr>
        <p:txBody>
          <a:bodyPr/>
          <a:lstStyle/>
          <a:p>
            <a:endParaRPr lang="zh-CN" altLang="en-US"/>
          </a:p>
        </p:txBody>
      </p:sp>
      <p:sp>
        <p:nvSpPr>
          <p:cNvPr id="43" name="图片占位符 8"/>
          <p:cNvSpPr>
            <a:spLocks noGrp="1"/>
          </p:cNvSpPr>
          <p:nvPr>
            <p:ph type="pic" sz="quarter" idx="14"/>
          </p:nvPr>
        </p:nvSpPr>
        <p:spPr>
          <a:xfrm>
            <a:off x="3520438" y="1158464"/>
            <a:ext cx="2664139" cy="5013221"/>
          </a:xfrm>
        </p:spPr>
        <p:txBody>
          <a:bodyPr/>
          <a:lstStyle/>
          <a:p>
            <a:endParaRPr lang="zh-CN" altLang="en-US"/>
          </a:p>
        </p:txBody>
      </p:sp>
      <p:sp>
        <p:nvSpPr>
          <p:cNvPr id="44" name="图片占位符 8"/>
          <p:cNvSpPr>
            <a:spLocks noGrp="1"/>
          </p:cNvSpPr>
          <p:nvPr>
            <p:ph type="pic" sz="quarter" idx="15"/>
          </p:nvPr>
        </p:nvSpPr>
        <p:spPr>
          <a:xfrm>
            <a:off x="6185959" y="1158464"/>
            <a:ext cx="2673930" cy="5013221"/>
          </a:xfrm>
        </p:spPr>
        <p:txBody>
          <a:bodyPr/>
          <a:lstStyle/>
          <a:p>
            <a:endParaRPr lang="zh-CN" altLang="en-US"/>
          </a:p>
        </p:txBody>
      </p:sp>
      <p:sp>
        <p:nvSpPr>
          <p:cNvPr id="45" name="图片占位符 8"/>
          <p:cNvSpPr>
            <a:spLocks noGrp="1"/>
          </p:cNvSpPr>
          <p:nvPr>
            <p:ph type="pic" sz="quarter" idx="16"/>
          </p:nvPr>
        </p:nvSpPr>
        <p:spPr>
          <a:xfrm>
            <a:off x="8839200" y="1158464"/>
            <a:ext cx="2686209" cy="5013221"/>
          </a:xfrm>
        </p:spPr>
        <p:txBody>
          <a:bodyPr/>
          <a:lstStyle/>
          <a:p>
            <a:endParaRPr lang="zh-CN" altLang="en-US"/>
          </a:p>
        </p:txBody>
      </p:sp>
      <p:sp>
        <p:nvSpPr>
          <p:cNvPr id="23" name="矩形 22"/>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27"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特殊功能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t>‹#›</a:t>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userDrawn="1"/>
        </p:nvGrpSpPr>
        <p:grpSpPr>
          <a:xfrm>
            <a:off x="1500098" y="1812996"/>
            <a:ext cx="4648709" cy="3914680"/>
            <a:chOff x="2342668" y="649402"/>
            <a:chExt cx="6505732" cy="5478479"/>
          </a:xfrm>
        </p:grpSpPr>
        <p:sp>
          <p:nvSpPr>
            <p:cNvPr id="23" name="椭圆 22"/>
            <p:cNvSpPr/>
            <p:nvPr/>
          </p:nvSpPr>
          <p:spPr>
            <a:xfrm flipV="1">
              <a:off x="2852334" y="5909832"/>
              <a:ext cx="5486400" cy="218049"/>
            </a:xfrm>
            <a:prstGeom prst="ellipse">
              <a:avLst/>
            </a:prstGeom>
            <a:gradFill flip="none" rotWithShape="1">
              <a:gsLst>
                <a:gs pos="0">
                  <a:schemeClr val="tx1"/>
                </a:gs>
                <a:gs pos="100000">
                  <a:schemeClr val="tx1">
                    <a:alpha val="0"/>
                  </a:schemeClr>
                </a:gs>
              </a:gsLst>
              <a:path path="shape">
                <a:fillToRect l="50000" t="50000" r="50000" b="50000"/>
              </a:path>
              <a:tileRect/>
            </a:gradFill>
            <a:ln>
              <a:noFill/>
            </a:ln>
            <a:effectLst>
              <a:outerShdw blurRad="393700" dist="50800" dir="5400000" algn="ctr" rotWithShape="0">
                <a:srgbClr val="000000">
                  <a:alpha val="7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342668" y="4740098"/>
              <a:ext cx="6505732" cy="569627"/>
            </a:xfrm>
            <a:custGeom>
              <a:avLst/>
              <a:gdLst>
                <a:gd name="connsiteX0" fmla="*/ 0 w 6505732"/>
                <a:gd name="connsiteY0" fmla="*/ 0 h 569627"/>
                <a:gd name="connsiteX1" fmla="*/ 6505732 w 6505732"/>
                <a:gd name="connsiteY1" fmla="*/ 0 h 569627"/>
                <a:gd name="connsiteX2" fmla="*/ 6505732 w 6505732"/>
                <a:gd name="connsiteY2" fmla="*/ 437181 h 569627"/>
                <a:gd name="connsiteX3" fmla="*/ 6373286 w 6505732"/>
                <a:gd name="connsiteY3" fmla="*/ 569627 h 569627"/>
                <a:gd name="connsiteX4" fmla="*/ 132446 w 6505732"/>
                <a:gd name="connsiteY4" fmla="*/ 569627 h 569627"/>
                <a:gd name="connsiteX5" fmla="*/ 0 w 6505732"/>
                <a:gd name="connsiteY5" fmla="*/ 437181 h 569627"/>
                <a:gd name="connsiteX6" fmla="*/ 0 w 6505732"/>
                <a:gd name="connsiteY6" fmla="*/ 0 h 5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732" h="569627">
                  <a:moveTo>
                    <a:pt x="0" y="0"/>
                  </a:moveTo>
                  <a:lnTo>
                    <a:pt x="6505732" y="0"/>
                  </a:lnTo>
                  <a:lnTo>
                    <a:pt x="6505732" y="437181"/>
                  </a:lnTo>
                  <a:cubicBezTo>
                    <a:pt x="6505732" y="510329"/>
                    <a:pt x="6446434" y="569627"/>
                    <a:pt x="6373286" y="569627"/>
                  </a:cubicBezTo>
                  <a:lnTo>
                    <a:pt x="132446" y="569627"/>
                  </a:lnTo>
                  <a:cubicBezTo>
                    <a:pt x="59298" y="569627"/>
                    <a:pt x="0" y="510329"/>
                    <a:pt x="0" y="437181"/>
                  </a:cubicBezTo>
                  <a:lnTo>
                    <a:pt x="0" y="0"/>
                  </a:lnTo>
                  <a:close/>
                </a:path>
              </a:pathLst>
            </a:custGeom>
            <a:gradFill>
              <a:gsLst>
                <a:gs pos="0">
                  <a:srgbClr val="94959A"/>
                </a:gs>
                <a:gs pos="100000">
                  <a:srgbClr val="D2D3D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2342668" y="649402"/>
              <a:ext cx="6505732" cy="4092314"/>
            </a:xfrm>
            <a:custGeom>
              <a:avLst/>
              <a:gdLst>
                <a:gd name="connsiteX0" fmla="*/ 132446 w 6505732"/>
                <a:gd name="connsiteY0" fmla="*/ 0 h 4092314"/>
                <a:gd name="connsiteX1" fmla="*/ 6373286 w 6505732"/>
                <a:gd name="connsiteY1" fmla="*/ 0 h 4092314"/>
                <a:gd name="connsiteX2" fmla="*/ 6505732 w 6505732"/>
                <a:gd name="connsiteY2" fmla="*/ 132446 h 4092314"/>
                <a:gd name="connsiteX3" fmla="*/ 6505732 w 6505732"/>
                <a:gd name="connsiteY3" fmla="*/ 4092314 h 4092314"/>
                <a:gd name="connsiteX4" fmla="*/ 0 w 6505732"/>
                <a:gd name="connsiteY4" fmla="*/ 4092314 h 4092314"/>
                <a:gd name="connsiteX5" fmla="*/ 0 w 6505732"/>
                <a:gd name="connsiteY5" fmla="*/ 132446 h 4092314"/>
                <a:gd name="connsiteX6" fmla="*/ 132446 w 6505732"/>
                <a:gd name="connsiteY6" fmla="*/ 0 h 4092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732" h="4092314">
                  <a:moveTo>
                    <a:pt x="132446" y="0"/>
                  </a:moveTo>
                  <a:lnTo>
                    <a:pt x="6373286" y="0"/>
                  </a:lnTo>
                  <a:cubicBezTo>
                    <a:pt x="6446434" y="0"/>
                    <a:pt x="6505732" y="59298"/>
                    <a:pt x="6505732" y="132446"/>
                  </a:cubicBezTo>
                  <a:lnTo>
                    <a:pt x="6505732" y="4092314"/>
                  </a:lnTo>
                  <a:lnTo>
                    <a:pt x="0" y="4092314"/>
                  </a:lnTo>
                  <a:lnTo>
                    <a:pt x="0" y="132446"/>
                  </a:lnTo>
                  <a:cubicBezTo>
                    <a:pt x="0" y="59298"/>
                    <a:pt x="59298" y="0"/>
                    <a:pt x="1324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4469997" y="5309726"/>
              <a:ext cx="2251075" cy="727087"/>
              <a:chOff x="4028686" y="3922238"/>
              <a:chExt cx="2251075" cy="727087"/>
            </a:xfrm>
          </p:grpSpPr>
          <p:sp>
            <p:nvSpPr>
              <p:cNvPr id="38" name="任意多边形 37"/>
              <p:cNvSpPr/>
              <p:nvPr/>
            </p:nvSpPr>
            <p:spPr>
              <a:xfrm>
                <a:off x="4028686" y="3922238"/>
                <a:ext cx="2251075" cy="707403"/>
              </a:xfrm>
              <a:custGeom>
                <a:avLst/>
                <a:gdLst>
                  <a:gd name="connsiteX0" fmla="*/ 381415 w 2251075"/>
                  <a:gd name="connsiteY0" fmla="*/ 0 h 707403"/>
                  <a:gd name="connsiteX1" fmla="*/ 1863097 w 2251075"/>
                  <a:gd name="connsiteY1" fmla="*/ 0 h 707403"/>
                  <a:gd name="connsiteX2" fmla="*/ 1947864 w 2251075"/>
                  <a:gd name="connsiteY2" fmla="*/ 596240 h 707403"/>
                  <a:gd name="connsiteX3" fmla="*/ 1955410 w 2251075"/>
                  <a:gd name="connsiteY3" fmla="*/ 596240 h 707403"/>
                  <a:gd name="connsiteX4" fmla="*/ 2251075 w 2251075"/>
                  <a:gd name="connsiteY4" fmla="*/ 688315 h 707403"/>
                  <a:gd name="connsiteX5" fmla="*/ 1136650 w 2251075"/>
                  <a:gd name="connsiteY5" fmla="*/ 707365 h 707403"/>
                  <a:gd name="connsiteX6" fmla="*/ 0 w 2251075"/>
                  <a:gd name="connsiteY6" fmla="*/ 688315 h 707403"/>
                  <a:gd name="connsiteX7" fmla="*/ 295665 w 2251075"/>
                  <a:gd name="connsiteY7" fmla="*/ 596240 h 707403"/>
                  <a:gd name="connsiteX8" fmla="*/ 296648 w 2251075"/>
                  <a:gd name="connsiteY8" fmla="*/ 596240 h 70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075" h="707403">
                    <a:moveTo>
                      <a:pt x="381415" y="0"/>
                    </a:moveTo>
                    <a:lnTo>
                      <a:pt x="1863097" y="0"/>
                    </a:lnTo>
                    <a:lnTo>
                      <a:pt x="1947864" y="596240"/>
                    </a:lnTo>
                    <a:lnTo>
                      <a:pt x="1955410" y="596240"/>
                    </a:lnTo>
                    <a:lnTo>
                      <a:pt x="2251075" y="688315"/>
                    </a:lnTo>
                    <a:cubicBezTo>
                      <a:pt x="1880658" y="687257"/>
                      <a:pt x="1507067" y="708423"/>
                      <a:pt x="1136650" y="707365"/>
                    </a:cubicBezTo>
                    <a:lnTo>
                      <a:pt x="0" y="688315"/>
                    </a:lnTo>
                    <a:lnTo>
                      <a:pt x="295665" y="596240"/>
                    </a:lnTo>
                    <a:lnTo>
                      <a:pt x="296648" y="596240"/>
                    </a:lnTo>
                    <a:close/>
                  </a:path>
                </a:pathLst>
              </a:custGeom>
              <a:gradFill>
                <a:gsLst>
                  <a:gs pos="67883">
                    <a:srgbClr val="EBEBEB"/>
                  </a:gs>
                  <a:gs pos="27500">
                    <a:srgbClr val="C3C3C3"/>
                  </a:gs>
                  <a:gs pos="0">
                    <a:srgbClr val="919297"/>
                  </a:gs>
                  <a:gs pos="100000">
                    <a:srgbClr val="92939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4028686" y="4603606"/>
                <a:ext cx="2251075" cy="45719"/>
              </a:xfrm>
              <a:custGeom>
                <a:avLst/>
                <a:gdLst>
                  <a:gd name="connsiteX0" fmla="*/ 2235684 w 2251075"/>
                  <a:gd name="connsiteY0" fmla="*/ 0 h 45719"/>
                  <a:gd name="connsiteX1" fmla="*/ 2251075 w 2251075"/>
                  <a:gd name="connsiteY1" fmla="*/ 0 h 45719"/>
                  <a:gd name="connsiteX2" fmla="*/ 2251075 w 2251075"/>
                  <a:gd name="connsiteY2" fmla="*/ 45719 h 45719"/>
                  <a:gd name="connsiteX3" fmla="*/ 0 w 2251075"/>
                  <a:gd name="connsiteY3" fmla="*/ 45719 h 45719"/>
                  <a:gd name="connsiteX4" fmla="*/ 0 w 2251075"/>
                  <a:gd name="connsiteY4" fmla="*/ 3826 h 45719"/>
                  <a:gd name="connsiteX5" fmla="*/ 1133368 w 2251075"/>
                  <a:gd name="connsiteY5" fmla="*/ 22821 h 45719"/>
                  <a:gd name="connsiteX6" fmla="*/ 2247793 w 2251075"/>
                  <a:gd name="connsiteY6" fmla="*/ 3771 h 45719"/>
                  <a:gd name="connsiteX7" fmla="*/ 0 w 2251075"/>
                  <a:gd name="connsiteY7" fmla="*/ 0 h 45719"/>
                  <a:gd name="connsiteX8" fmla="*/ 8827 w 2251075"/>
                  <a:gd name="connsiteY8" fmla="*/ 0 h 45719"/>
                  <a:gd name="connsiteX9" fmla="*/ 0 w 2251075"/>
                  <a:gd name="connsiteY9" fmla="*/ 274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1075" h="45719">
                    <a:moveTo>
                      <a:pt x="2235684" y="0"/>
                    </a:moveTo>
                    <a:lnTo>
                      <a:pt x="2251075" y="0"/>
                    </a:lnTo>
                    <a:lnTo>
                      <a:pt x="2251075" y="45719"/>
                    </a:lnTo>
                    <a:lnTo>
                      <a:pt x="0" y="45719"/>
                    </a:lnTo>
                    <a:lnTo>
                      <a:pt x="0" y="3826"/>
                    </a:lnTo>
                    <a:lnTo>
                      <a:pt x="1133368" y="22821"/>
                    </a:lnTo>
                    <a:cubicBezTo>
                      <a:pt x="1503785" y="23879"/>
                      <a:pt x="1877376" y="2713"/>
                      <a:pt x="2247793" y="3771"/>
                    </a:cubicBezTo>
                    <a:close/>
                    <a:moveTo>
                      <a:pt x="0" y="0"/>
                    </a:moveTo>
                    <a:lnTo>
                      <a:pt x="8827" y="0"/>
                    </a:lnTo>
                    <a:lnTo>
                      <a:pt x="0" y="2749"/>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Freeform 9"/>
            <p:cNvSpPr>
              <a:spLocks noEditPoints="1"/>
            </p:cNvSpPr>
            <p:nvPr/>
          </p:nvSpPr>
          <p:spPr bwMode="auto">
            <a:xfrm>
              <a:off x="5446032" y="4850850"/>
              <a:ext cx="299004" cy="348124"/>
            </a:xfrm>
            <a:custGeom>
              <a:avLst/>
              <a:gdLst>
                <a:gd name="T0" fmla="*/ 1097 w 1097"/>
                <a:gd name="T1" fmla="*/ 935 h 1278"/>
                <a:gd name="T2" fmla="*/ 1009 w 1097"/>
                <a:gd name="T3" fmla="*/ 1116 h 1278"/>
                <a:gd name="T4" fmla="*/ 814 w 1097"/>
                <a:gd name="T5" fmla="*/ 1273 h 1278"/>
                <a:gd name="T6" fmla="*/ 603 w 1097"/>
                <a:gd name="T7" fmla="*/ 1222 h 1278"/>
                <a:gd name="T8" fmla="*/ 394 w 1097"/>
                <a:gd name="T9" fmla="*/ 1275 h 1278"/>
                <a:gd name="T10" fmla="*/ 193 w 1097"/>
                <a:gd name="T11" fmla="*/ 1113 h 1278"/>
                <a:gd name="T12" fmla="*/ 112 w 1097"/>
                <a:gd name="T13" fmla="*/ 471 h 1278"/>
                <a:gd name="T14" fmla="*/ 376 w 1097"/>
                <a:gd name="T15" fmla="*/ 311 h 1278"/>
                <a:gd name="T16" fmla="*/ 587 w 1097"/>
                <a:gd name="T17" fmla="*/ 367 h 1278"/>
                <a:gd name="T18" fmla="*/ 831 w 1097"/>
                <a:gd name="T19" fmla="*/ 308 h 1278"/>
                <a:gd name="T20" fmla="*/ 1064 w 1097"/>
                <a:gd name="T21" fmla="*/ 435 h 1278"/>
                <a:gd name="T22" fmla="*/ 926 w 1097"/>
                <a:gd name="T23" fmla="*/ 677 h 1278"/>
                <a:gd name="T24" fmla="*/ 1097 w 1097"/>
                <a:gd name="T25" fmla="*/ 935 h 1278"/>
                <a:gd name="T26" fmla="*/ 766 w 1097"/>
                <a:gd name="T27" fmla="*/ 204 h 1278"/>
                <a:gd name="T28" fmla="*/ 576 w 1097"/>
                <a:gd name="T29" fmla="*/ 294 h 1278"/>
                <a:gd name="T30" fmla="*/ 644 w 1097"/>
                <a:gd name="T31" fmla="*/ 97 h 1278"/>
                <a:gd name="T32" fmla="*/ 832 w 1097"/>
                <a:gd name="T33" fmla="*/ 0 h 1278"/>
                <a:gd name="T34" fmla="*/ 766 w 1097"/>
                <a:gd name="T35" fmla="*/ 204 h 1278"/>
                <a:gd name="T36" fmla="*/ 766 w 1097"/>
                <a:gd name="T37" fmla="*/ 204 h 1278"/>
                <a:gd name="T38" fmla="*/ 766 w 1097"/>
                <a:gd name="T39" fmla="*/ 204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7" h="1278">
                  <a:moveTo>
                    <a:pt x="1097" y="935"/>
                  </a:moveTo>
                  <a:cubicBezTo>
                    <a:pt x="1096" y="940"/>
                    <a:pt x="1070" y="1027"/>
                    <a:pt x="1009" y="1116"/>
                  </a:cubicBezTo>
                  <a:cubicBezTo>
                    <a:pt x="956" y="1194"/>
                    <a:pt x="901" y="1271"/>
                    <a:pt x="814" y="1273"/>
                  </a:cubicBezTo>
                  <a:cubicBezTo>
                    <a:pt x="728" y="1275"/>
                    <a:pt x="701" y="1222"/>
                    <a:pt x="603" y="1222"/>
                  </a:cubicBezTo>
                  <a:cubicBezTo>
                    <a:pt x="506" y="1222"/>
                    <a:pt x="475" y="1271"/>
                    <a:pt x="394" y="1275"/>
                  </a:cubicBezTo>
                  <a:cubicBezTo>
                    <a:pt x="311" y="1278"/>
                    <a:pt x="247" y="1191"/>
                    <a:pt x="193" y="1113"/>
                  </a:cubicBezTo>
                  <a:cubicBezTo>
                    <a:pt x="84" y="955"/>
                    <a:pt x="0" y="666"/>
                    <a:pt x="112" y="471"/>
                  </a:cubicBezTo>
                  <a:cubicBezTo>
                    <a:pt x="168" y="374"/>
                    <a:pt x="268" y="313"/>
                    <a:pt x="376" y="311"/>
                  </a:cubicBezTo>
                  <a:cubicBezTo>
                    <a:pt x="458" y="310"/>
                    <a:pt x="536" y="367"/>
                    <a:pt x="587" y="367"/>
                  </a:cubicBezTo>
                  <a:cubicBezTo>
                    <a:pt x="637" y="367"/>
                    <a:pt x="731" y="298"/>
                    <a:pt x="831" y="308"/>
                  </a:cubicBezTo>
                  <a:cubicBezTo>
                    <a:pt x="872" y="310"/>
                    <a:pt x="989" y="325"/>
                    <a:pt x="1064" y="435"/>
                  </a:cubicBezTo>
                  <a:cubicBezTo>
                    <a:pt x="1058" y="439"/>
                    <a:pt x="925" y="516"/>
                    <a:pt x="926" y="677"/>
                  </a:cubicBezTo>
                  <a:cubicBezTo>
                    <a:pt x="928" y="870"/>
                    <a:pt x="1095" y="934"/>
                    <a:pt x="1097" y="935"/>
                  </a:cubicBezTo>
                  <a:close/>
                  <a:moveTo>
                    <a:pt x="766" y="204"/>
                  </a:moveTo>
                  <a:cubicBezTo>
                    <a:pt x="721" y="257"/>
                    <a:pt x="648" y="299"/>
                    <a:pt x="576" y="294"/>
                  </a:cubicBezTo>
                  <a:cubicBezTo>
                    <a:pt x="567" y="221"/>
                    <a:pt x="603" y="144"/>
                    <a:pt x="644" y="97"/>
                  </a:cubicBezTo>
                  <a:cubicBezTo>
                    <a:pt x="690" y="43"/>
                    <a:pt x="768" y="3"/>
                    <a:pt x="832" y="0"/>
                  </a:cubicBezTo>
                  <a:cubicBezTo>
                    <a:pt x="840" y="75"/>
                    <a:pt x="810" y="150"/>
                    <a:pt x="766" y="204"/>
                  </a:cubicBezTo>
                  <a:close/>
                  <a:moveTo>
                    <a:pt x="766" y="204"/>
                  </a:moveTo>
                  <a:cubicBezTo>
                    <a:pt x="766" y="204"/>
                    <a:pt x="766" y="204"/>
                    <a:pt x="766" y="20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 name="图片占位符 2"/>
          <p:cNvSpPr>
            <a:spLocks noGrp="1"/>
          </p:cNvSpPr>
          <p:nvPr>
            <p:ph type="pic" sz="quarter" idx="13"/>
          </p:nvPr>
        </p:nvSpPr>
        <p:spPr>
          <a:xfrm>
            <a:off x="1672772" y="2008403"/>
            <a:ext cx="4303362" cy="2544866"/>
          </a:xfrm>
        </p:spPr>
        <p:txBody>
          <a:bodyPr/>
          <a:lstStyle/>
          <a:p>
            <a:endParaRPr lang="zh-CN" altLang="en-US"/>
          </a:p>
        </p:txBody>
      </p:sp>
      <p:cxnSp>
        <p:nvCxnSpPr>
          <p:cNvPr id="27" name="直接连接符 26"/>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43"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荣誉页排版">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t>‹#›</a:t>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图片占位符 3"/>
          <p:cNvSpPr>
            <a:spLocks noGrp="1"/>
          </p:cNvSpPr>
          <p:nvPr>
            <p:ph type="pic" sz="quarter" idx="15"/>
          </p:nvPr>
        </p:nvSpPr>
        <p:spPr>
          <a:xfrm>
            <a:off x="7136720" y="2307822"/>
            <a:ext cx="1978634" cy="2917946"/>
          </a:xfrm>
          <a:scene3d>
            <a:camera prst="perspectiveLeft" fov="5400000"/>
            <a:lightRig rig="threePt" dir="t"/>
          </a:scene3d>
        </p:spPr>
        <p:txBody>
          <a:bodyPr/>
          <a:lstStyle/>
          <a:p>
            <a:endParaRPr lang="zh-CN" altLang="en-US"/>
          </a:p>
        </p:txBody>
      </p:sp>
      <p:sp>
        <p:nvSpPr>
          <p:cNvPr id="44" name="图片占位符 3"/>
          <p:cNvSpPr>
            <a:spLocks noGrp="1"/>
          </p:cNvSpPr>
          <p:nvPr>
            <p:ph type="pic" sz="quarter" idx="16"/>
          </p:nvPr>
        </p:nvSpPr>
        <p:spPr>
          <a:xfrm>
            <a:off x="1885777" y="2560969"/>
            <a:ext cx="1696089" cy="2363631"/>
          </a:xfrm>
          <a:scene3d>
            <a:camera prst="perspectiveRight" fov="7200000"/>
            <a:lightRig rig="threePt" dir="t"/>
          </a:scene3d>
        </p:spPr>
        <p:txBody>
          <a:bodyPr/>
          <a:lstStyle/>
          <a:p>
            <a:endParaRPr lang="zh-CN" altLang="en-US"/>
          </a:p>
        </p:txBody>
      </p:sp>
      <p:sp>
        <p:nvSpPr>
          <p:cNvPr id="42" name="图片占位符 3"/>
          <p:cNvSpPr>
            <a:spLocks noGrp="1"/>
          </p:cNvSpPr>
          <p:nvPr>
            <p:ph type="pic" sz="quarter" idx="14"/>
          </p:nvPr>
        </p:nvSpPr>
        <p:spPr>
          <a:xfrm>
            <a:off x="3264558" y="2267338"/>
            <a:ext cx="1978634" cy="2917946"/>
          </a:xfrm>
          <a:scene3d>
            <a:camera prst="perspectiveRight" fov="5400000"/>
            <a:lightRig rig="threePt" dir="t"/>
          </a:scene3d>
        </p:spPr>
        <p:txBody>
          <a:bodyPr/>
          <a:lstStyle/>
          <a:p>
            <a:endParaRPr lang="zh-CN" altLang="en-US"/>
          </a:p>
        </p:txBody>
      </p:sp>
      <p:sp>
        <p:nvSpPr>
          <p:cNvPr id="45" name="图片占位符 3"/>
          <p:cNvSpPr>
            <a:spLocks noGrp="1"/>
          </p:cNvSpPr>
          <p:nvPr>
            <p:ph type="pic" sz="quarter" idx="17"/>
          </p:nvPr>
        </p:nvSpPr>
        <p:spPr>
          <a:xfrm>
            <a:off x="8674764" y="2584860"/>
            <a:ext cx="1696089" cy="2363631"/>
          </a:xfrm>
          <a:scene3d>
            <a:camera prst="perspectiveLeft" fov="7200000"/>
            <a:lightRig rig="threePt" dir="t"/>
          </a:scene3d>
        </p:spPr>
        <p:txBody>
          <a:bodyPr/>
          <a:lstStyle/>
          <a:p>
            <a:endParaRPr lang="zh-CN" altLang="en-US"/>
          </a:p>
        </p:txBody>
      </p:sp>
      <p:sp>
        <p:nvSpPr>
          <p:cNvPr id="4" name="图片占位符 3"/>
          <p:cNvSpPr>
            <a:spLocks noGrp="1"/>
          </p:cNvSpPr>
          <p:nvPr>
            <p:ph type="pic" sz="quarter" idx="13"/>
          </p:nvPr>
        </p:nvSpPr>
        <p:spPr>
          <a:xfrm>
            <a:off x="4759826" y="1880482"/>
            <a:ext cx="2678570" cy="3680500"/>
          </a:xfrm>
        </p:spPr>
        <p:txBody>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荣誉页排版1">
    <p:spTree>
      <p:nvGrpSpPr>
        <p:cNvPr id="1" name=""/>
        <p:cNvGrpSpPr/>
        <p:nvPr/>
      </p:nvGrpSpPr>
      <p:grpSpPr>
        <a:xfrm>
          <a:off x="0" y="0"/>
          <a:ext cx="0" cy="0"/>
          <a:chOff x="0" y="0"/>
          <a:chExt cx="0" cy="0"/>
        </a:xfrm>
      </p:grpSpPr>
      <p:sp>
        <p:nvSpPr>
          <p:cNvPr id="2" name="图片占位符 3"/>
          <p:cNvSpPr>
            <a:spLocks noGrp="1"/>
          </p:cNvSpPr>
          <p:nvPr>
            <p:ph type="pic" sz="quarter" idx="15"/>
          </p:nvPr>
        </p:nvSpPr>
        <p:spPr>
          <a:xfrm>
            <a:off x="7136720" y="2307822"/>
            <a:ext cx="1978634" cy="2917946"/>
          </a:xfrm>
          <a:scene3d>
            <a:camera prst="perspectiveLeft" fov="5400000"/>
            <a:lightRig rig="threePt" dir="t"/>
          </a:scene3d>
        </p:spPr>
        <p:txBody>
          <a:bodyPr/>
          <a:lstStyle/>
          <a:p>
            <a:endParaRPr lang="zh-CN" altLang="en-US"/>
          </a:p>
        </p:txBody>
      </p:sp>
      <p:sp>
        <p:nvSpPr>
          <p:cNvPr id="3" name="图片占位符 3"/>
          <p:cNvSpPr>
            <a:spLocks noGrp="1"/>
          </p:cNvSpPr>
          <p:nvPr>
            <p:ph type="pic" sz="quarter" idx="16"/>
          </p:nvPr>
        </p:nvSpPr>
        <p:spPr>
          <a:xfrm>
            <a:off x="1885777" y="2560969"/>
            <a:ext cx="1696089" cy="2363631"/>
          </a:xfrm>
          <a:scene3d>
            <a:camera prst="perspectiveRight" fov="7200000"/>
            <a:lightRig rig="threePt" dir="t"/>
          </a:scene3d>
        </p:spPr>
        <p:txBody>
          <a:bodyPr/>
          <a:lstStyle/>
          <a:p>
            <a:endParaRPr lang="zh-CN" altLang="en-US"/>
          </a:p>
        </p:txBody>
      </p:sp>
      <p:sp>
        <p:nvSpPr>
          <p:cNvPr id="4" name="图片占位符 3"/>
          <p:cNvSpPr>
            <a:spLocks noGrp="1"/>
          </p:cNvSpPr>
          <p:nvPr>
            <p:ph type="pic" sz="quarter" idx="14"/>
          </p:nvPr>
        </p:nvSpPr>
        <p:spPr>
          <a:xfrm>
            <a:off x="3264558" y="2267338"/>
            <a:ext cx="1978634" cy="2917946"/>
          </a:xfrm>
          <a:scene3d>
            <a:camera prst="perspectiveRight" fov="5400000"/>
            <a:lightRig rig="threePt" dir="t"/>
          </a:scene3d>
        </p:spPr>
        <p:txBody>
          <a:bodyPr/>
          <a:lstStyle/>
          <a:p>
            <a:endParaRPr lang="zh-CN" altLang="en-US"/>
          </a:p>
        </p:txBody>
      </p:sp>
      <p:sp>
        <p:nvSpPr>
          <p:cNvPr id="5" name="图片占位符 3"/>
          <p:cNvSpPr>
            <a:spLocks noGrp="1"/>
          </p:cNvSpPr>
          <p:nvPr>
            <p:ph type="pic" sz="quarter" idx="17"/>
          </p:nvPr>
        </p:nvSpPr>
        <p:spPr>
          <a:xfrm>
            <a:off x="8674764" y="2584860"/>
            <a:ext cx="1696089" cy="2363631"/>
          </a:xfrm>
          <a:scene3d>
            <a:camera prst="perspectiveLeft" fov="7200000"/>
            <a:lightRig rig="threePt" dir="t"/>
          </a:scene3d>
        </p:spPr>
        <p:txBody>
          <a:bodyPr/>
          <a:lstStyle/>
          <a:p>
            <a:endParaRPr lang="zh-CN" altLang="en-US"/>
          </a:p>
        </p:txBody>
      </p:sp>
      <p:sp>
        <p:nvSpPr>
          <p:cNvPr id="6" name="图片占位符 3"/>
          <p:cNvSpPr>
            <a:spLocks noGrp="1"/>
          </p:cNvSpPr>
          <p:nvPr>
            <p:ph type="pic" sz="quarter" idx="13"/>
          </p:nvPr>
        </p:nvSpPr>
        <p:spPr>
          <a:xfrm>
            <a:off x="4759826" y="1880482"/>
            <a:ext cx="2678570" cy="3680500"/>
          </a:xfrm>
        </p:spPr>
        <p:txBody>
          <a:bodyPr/>
          <a:lstStyle/>
          <a:p>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独)">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t="5089" b="5511"/>
          <a:stretch>
            <a:fillRect/>
          </a:stretch>
        </p:blipFill>
        <p:spPr>
          <a:xfrm>
            <a:off x="8446" y="1390"/>
            <a:ext cx="12191732" cy="6858000"/>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t>‹#›</a:t>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24"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dirty="0"/>
          </a:p>
        </p:txBody>
      </p:sp>
      <p:sp>
        <p:nvSpPr>
          <p:cNvPr id="14" name="标题 1"/>
          <p:cNvSpPr>
            <a:spLocks noGrp="1"/>
          </p:cNvSpPr>
          <p:nvPr>
            <p:ph type="title"/>
          </p:nvPr>
        </p:nvSpPr>
        <p:spPr>
          <a:xfrm>
            <a:off x="1557243" y="1955058"/>
            <a:ext cx="9077515" cy="1325563"/>
          </a:xfrm>
        </p:spPr>
        <p:txBody>
          <a:bodyPr>
            <a:normAutofit/>
          </a:bodyPr>
          <a:lstStyle>
            <a:lvl1pPr algn="dist">
              <a:defRPr sz="5400" b="0">
                <a:solidFill>
                  <a:schemeClr val="tx1"/>
                </a:solidFill>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iSlide">
    <p:spTree>
      <p:nvGrpSpPr>
        <p:cNvPr id="1" name=""/>
        <p:cNvGrpSpPr/>
        <p:nvPr/>
      </p:nvGrpSpPr>
      <p:grpSpPr>
        <a:xfrm>
          <a:off x="0" y="0"/>
          <a:ext cx="0" cy="0"/>
          <a:chOff x="0" y="0"/>
          <a:chExt cx="0" cy="0"/>
        </a:xfrm>
      </p:grpSpPr>
      <p:sp>
        <p:nvSpPr>
          <p:cNvPr id="2" name="标题 1"/>
          <p:cNvSpPr>
            <a:spLocks noGrp="1"/>
          </p:cNvSpPr>
          <p:nvPr>
            <p:ph type="title"/>
          </p:nvPr>
        </p:nvSpPr>
        <p:spPr>
          <a:xfrm>
            <a:off x="892016" y="-1"/>
            <a:ext cx="5813323" cy="1325563"/>
          </a:xfrm>
        </p:spPr>
        <p:txBody>
          <a:bodyPr>
            <a:normAutofit/>
          </a:bodyPr>
          <a:lstStyle>
            <a:lvl1pPr>
              <a:defRPr sz="2800">
                <a:solidFill>
                  <a:schemeClr val="accent1"/>
                </a:solidFill>
              </a:defRPr>
            </a:lvl1pPr>
          </a:lstStyle>
          <a:p>
            <a:r>
              <a:rPr lang="zh-CN" altLang="en-US" dirty="0" smtClean="0"/>
              <a:t>单击此处编辑母版标题样式</a:t>
            </a:r>
            <a:endParaRPr lang="zh-CN" altLang="en-US" dirty="0"/>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cxnSp>
        <p:nvCxnSpPr>
          <p:cNvPr id="14" name="直接连接符 13"/>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1" y="0"/>
            <a:ext cx="660399" cy="935124"/>
          </a:xfrm>
          <a:prstGeom prst="rect">
            <a:avLst/>
          </a:prstGeom>
          <a:blipFill dpi="0" rotWithShape="1">
            <a:blip r:embed="rId3"/>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cxnSp>
        <p:nvCxnSpPr>
          <p:cNvPr id="20" name="直接连接符 19"/>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22"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CA61745-C996-4C7E-A775-0A42A562A31C}"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页1">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
        <p:nvSpPr>
          <p:cNvPr id="14" name="标题 1"/>
          <p:cNvSpPr>
            <a:spLocks noGrp="1"/>
          </p:cNvSpPr>
          <p:nvPr>
            <p:ph type="title"/>
          </p:nvPr>
        </p:nvSpPr>
        <p:spPr>
          <a:xfrm>
            <a:off x="1557242" y="3714750"/>
            <a:ext cx="9077515" cy="1325563"/>
          </a:xfrm>
        </p:spPr>
        <p:txBody>
          <a:bodyPr>
            <a:normAutofit/>
          </a:bodyPr>
          <a:lstStyle>
            <a:lvl1pPr algn="dist">
              <a:defRPr sz="5400" b="1">
                <a:solidFill>
                  <a:schemeClr val="bg1"/>
                </a:solidFill>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页2">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
        <p:nvSpPr>
          <p:cNvPr id="14" name="标题 1"/>
          <p:cNvSpPr>
            <a:spLocks noGrp="1"/>
          </p:cNvSpPr>
          <p:nvPr>
            <p:ph type="title" hasCustomPrompt="1"/>
          </p:nvPr>
        </p:nvSpPr>
        <p:spPr>
          <a:xfrm>
            <a:off x="2135833" y="1930440"/>
            <a:ext cx="7920334" cy="1325563"/>
          </a:xfrm>
        </p:spPr>
        <p:txBody>
          <a:bodyPr>
            <a:normAutofit/>
          </a:bodyPr>
          <a:lstStyle>
            <a:lvl1pPr algn="dist">
              <a:defRPr sz="4800" b="1" i="1">
                <a:solidFill>
                  <a:schemeClr val="bg1"/>
                </a:solidFill>
              </a:defRPr>
            </a:lvl1pPr>
          </a:lstStyle>
          <a:p>
            <a:r>
              <a:rPr lang="zh-CN" altLang="en-US" dirty="0" smtClean="0"/>
              <a:t>单击编辑母版标题样式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页3">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235700"/>
          </a:xfrm>
        </p:spPr>
        <p:txBody>
          <a:bodyPr/>
          <a:lstStyle/>
          <a:p>
            <a:endParaRPr lang="zh-CN" altLang="en-US"/>
          </a:p>
        </p:txBody>
      </p:sp>
      <p:sp>
        <p:nvSpPr>
          <p:cNvPr id="14" name="标题 1"/>
          <p:cNvSpPr>
            <a:spLocks noGrp="1"/>
          </p:cNvSpPr>
          <p:nvPr>
            <p:ph type="title" hasCustomPrompt="1"/>
          </p:nvPr>
        </p:nvSpPr>
        <p:spPr>
          <a:xfrm>
            <a:off x="2135833" y="1930440"/>
            <a:ext cx="7920334" cy="1325563"/>
          </a:xfrm>
        </p:spPr>
        <p:txBody>
          <a:bodyPr>
            <a:normAutofit/>
          </a:bodyPr>
          <a:lstStyle>
            <a:lvl1pPr algn="dist">
              <a:defRPr sz="4800" b="1" i="1">
                <a:solidFill>
                  <a:schemeClr val="bg1"/>
                </a:solidFill>
              </a:defRPr>
            </a:lvl1pPr>
          </a:lstStyle>
          <a:p>
            <a:r>
              <a:rPr lang="zh-CN" altLang="en-US" dirty="0" smtClean="0"/>
              <a:t>单击编辑母版标题样式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5788856" cy="6858000"/>
          </a:xfrm>
          <a:custGeom>
            <a:avLst/>
            <a:gdLst>
              <a:gd name="connsiteX0" fmla="*/ 0 w 5788856"/>
              <a:gd name="connsiteY0" fmla="*/ 0 h 6858000"/>
              <a:gd name="connsiteX1" fmla="*/ 5788856 w 5788856"/>
              <a:gd name="connsiteY1" fmla="*/ 0 h 6858000"/>
              <a:gd name="connsiteX2" fmla="*/ 5788856 w 5788856"/>
              <a:gd name="connsiteY2" fmla="*/ 6858000 h 6858000"/>
              <a:gd name="connsiteX3" fmla="*/ 0 w 578885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88856" h="6858000">
                <a:moveTo>
                  <a:pt x="0" y="0"/>
                </a:moveTo>
                <a:lnTo>
                  <a:pt x="5788856" y="0"/>
                </a:lnTo>
                <a:lnTo>
                  <a:pt x="5788856"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个人介绍页">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t>2020-12-07</a:t>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t>‹#›</a:t>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3"/>
          </p:nvPr>
        </p:nvSpPr>
        <p:spPr>
          <a:xfrm>
            <a:off x="1681162" y="1028700"/>
            <a:ext cx="3407031" cy="5580251"/>
          </a:xfrm>
        </p:spPr>
        <p:txBody>
          <a:bodyPr/>
          <a:lstStyle/>
          <a:p>
            <a:endParaRPr lang="zh-CN" altLang="en-US"/>
          </a:p>
        </p:txBody>
      </p:sp>
      <p:sp>
        <p:nvSpPr>
          <p:cNvPr id="19" name="图片占位符 2"/>
          <p:cNvSpPr>
            <a:spLocks noGrp="1"/>
          </p:cNvSpPr>
          <p:nvPr>
            <p:ph type="pic" sz="quarter" idx="14"/>
          </p:nvPr>
        </p:nvSpPr>
        <p:spPr>
          <a:xfrm>
            <a:off x="7421331" y="1154684"/>
            <a:ext cx="3407031" cy="5495245"/>
          </a:xfrm>
        </p:spPr>
        <p:txBody>
          <a:bodyPr/>
          <a:lstStyle/>
          <a:p>
            <a:endParaRPr lang="zh-CN" altLang="en-US"/>
          </a:p>
        </p:txBody>
      </p:sp>
      <p:sp>
        <p:nvSpPr>
          <p:cNvPr id="18" name="矩形 1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p>
        </p:txBody>
      </p:sp>
      <p:sp>
        <p:nvSpPr>
          <p:cNvPr id="25"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t>‹#›</a:t>
            </a:fld>
            <a:endParaRPr lang="zh-CN" altLang="en-US" sz="1050" dirty="0">
              <a:solidFill>
                <a:schemeClr val="accen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EEA24-993B-4529-A901-1698AD0F7283}" type="datetimeFigureOut">
              <a:rPr lang="zh-CN" altLang="en-US" smtClean="0"/>
              <a:t>2020-12-07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61745-C996-4C7E-A775-0A42A562A31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08" b="3008"/>
          <a:stretch>
            <a:fillRect/>
          </a:stretch>
        </p:blipFill>
        <p:spPr/>
      </p:pic>
      <p:sp>
        <p:nvSpPr>
          <p:cNvPr id="8" name="矩形 7"/>
          <p:cNvSpPr/>
          <p:nvPr/>
        </p:nvSpPr>
        <p:spPr>
          <a:xfrm>
            <a:off x="0" y="0"/>
            <a:ext cx="12192000" cy="6858000"/>
          </a:xfrm>
          <a:prstGeom prst="rect">
            <a:avLst/>
          </a:prstGeom>
          <a:gradFill>
            <a:gsLst>
              <a:gs pos="0">
                <a:schemeClr val="tx1">
                  <a:alpha val="70000"/>
                </a:schemeClr>
              </a:gs>
              <a:gs pos="54300">
                <a:srgbClr val="000000">
                  <a:alpha val="93000"/>
                </a:srgb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156518" y="1504844"/>
            <a:ext cx="11854249" cy="1482385"/>
          </a:xfrm>
        </p:spPr>
        <p:txBody>
          <a:bodyPr>
            <a:normAutofit fontScale="90000"/>
          </a:bodyPr>
          <a:lstStyle/>
          <a:p>
            <a:pPr algn="ctr"/>
            <a:r>
              <a:rPr lang="en-US" altLang="zh-CN" dirty="0"/>
              <a:t>Controlling </a:t>
            </a:r>
            <a:r>
              <a:rPr lang="en-US" altLang="zh-CN" dirty="0" smtClean="0"/>
              <a:t>Fairness </a:t>
            </a:r>
            <a:r>
              <a:rPr lang="en-US" altLang="zh-CN" dirty="0"/>
              <a:t>and Bias in </a:t>
            </a:r>
            <a:r>
              <a:rPr lang="en-US" altLang="zh-CN" dirty="0" smtClean="0"/>
              <a:t>Dynamic Learning-to-Rank</a:t>
            </a:r>
            <a:endParaRPr lang="zh-CN" altLang="en-US" i="1" dirty="0"/>
          </a:p>
        </p:txBody>
      </p:sp>
      <p:grpSp>
        <p:nvGrpSpPr>
          <p:cNvPr id="10" name="组合 9"/>
          <p:cNvGrpSpPr/>
          <p:nvPr/>
        </p:nvGrpSpPr>
        <p:grpSpPr>
          <a:xfrm>
            <a:off x="3936065" y="320771"/>
            <a:ext cx="4319869" cy="1004792"/>
            <a:chOff x="4062108" y="2005666"/>
            <a:chExt cx="4319869" cy="1004792"/>
          </a:xfrm>
        </p:grpSpPr>
        <p:sp>
          <p:nvSpPr>
            <p:cNvPr id="11" name="椭圆 10"/>
            <p:cNvSpPr/>
            <p:nvPr/>
          </p:nvSpPr>
          <p:spPr>
            <a:xfrm>
              <a:off x="4062108" y="2005666"/>
              <a:ext cx="1004792" cy="1004792"/>
            </a:xfrm>
            <a:prstGeom prst="ellipse">
              <a:avLst/>
            </a:prstGeom>
            <a:blipFill dpi="0" rotWithShape="1">
              <a:blip r:embed="rId3">
                <a:extLst>
                  <a:ext uri="{BEBA8EAE-BF5A-486C-A8C5-ECC9F3942E4B}">
                    <a14:imgProps xmlns:a14="http://schemas.microsoft.com/office/drawing/2010/main">
                      <a14:imgLayer r:embed="rId4">
                        <a14:imgEffect>
                          <a14:brightnessContrast bright="100000" contras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l="26781"/>
            <a:stretch>
              <a:fillRect/>
            </a:stretch>
          </p:blipFill>
          <p:spPr>
            <a:xfrm>
              <a:off x="5155791" y="2019709"/>
              <a:ext cx="3226186" cy="965789"/>
            </a:xfrm>
            <a:prstGeom prst="rect">
              <a:avLst/>
            </a:prstGeom>
          </p:spPr>
        </p:pic>
      </p:grpSp>
      <p:cxnSp>
        <p:nvCxnSpPr>
          <p:cNvPr id="13" name="直接连接符 12"/>
          <p:cNvCxnSpPr/>
          <p:nvPr/>
        </p:nvCxnSpPr>
        <p:spPr>
          <a:xfrm>
            <a:off x="3664857" y="1325563"/>
            <a:ext cx="4862286" cy="0"/>
          </a:xfrm>
          <a:prstGeom prst="line">
            <a:avLst/>
          </a:prstGeom>
          <a:ln w="12700">
            <a:gradFill>
              <a:gsLst>
                <a:gs pos="0">
                  <a:schemeClr val="bg1">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374292" y="3166509"/>
            <a:ext cx="8046572" cy="707886"/>
          </a:xfrm>
          <a:prstGeom prst="rect">
            <a:avLst/>
          </a:prstGeom>
          <a:noFill/>
        </p:spPr>
        <p:txBody>
          <a:bodyPr wrap="square" rtlCol="0">
            <a:spAutoFit/>
          </a:bodyPr>
          <a:lstStyle/>
          <a:p>
            <a:pPr algn="ctr"/>
            <a:r>
              <a:rPr lang="zh-CN" altLang="en-US" sz="4000" dirty="0">
                <a:solidFill>
                  <a:schemeClr val="bg1"/>
                </a:solidFill>
                <a:latin typeface="华文新魏" panose="02010800040101010101" pitchFamily="2" charset="-122"/>
                <a:ea typeface="华文新魏" panose="02010800040101010101" pitchFamily="2" charset="-122"/>
              </a:rPr>
              <a:t>动态排序学习中的公平与偏差控制</a:t>
            </a:r>
            <a:endParaRPr lang="zh-CN" altLang="en-US" sz="4000" dirty="0">
              <a:solidFill>
                <a:schemeClr val="bg1"/>
              </a:solidFill>
              <a:latin typeface="华文新魏" panose="02010800040101010101" pitchFamily="2" charset="-122"/>
              <a:ea typeface="华文新魏" panose="02010800040101010101" pitchFamily="2" charset="-122"/>
            </a:endParaRPr>
          </a:p>
        </p:txBody>
      </p:sp>
      <p:sp>
        <p:nvSpPr>
          <p:cNvPr id="33" name="标题 3"/>
          <p:cNvSpPr txBox="1">
            <a:spLocks/>
          </p:cNvSpPr>
          <p:nvPr/>
        </p:nvSpPr>
        <p:spPr>
          <a:xfrm>
            <a:off x="337751" y="3821086"/>
            <a:ext cx="11854249" cy="1482385"/>
          </a:xfrm>
          <a:prstGeom prst="rect">
            <a:avLst/>
          </a:prstGeom>
        </p:spPr>
        <p:txBody>
          <a:bodyPr vert="horz" lIns="91440" tIns="45720" rIns="91440" bIns="45720" rtlCol="0" anchor="ctr">
            <a:normAutofit fontScale="97500"/>
          </a:bodyPr>
          <a:lstStyle>
            <a:lvl1pPr algn="dist"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algn="ctr"/>
            <a:endParaRPr lang="zh-CN" altLang="en-US" i="1" dirty="0"/>
          </a:p>
        </p:txBody>
      </p:sp>
      <p:sp>
        <p:nvSpPr>
          <p:cNvPr id="34" name="文本框 33"/>
          <p:cNvSpPr txBox="1"/>
          <p:nvPr/>
        </p:nvSpPr>
        <p:spPr>
          <a:xfrm>
            <a:off x="2506099" y="4385086"/>
            <a:ext cx="7321642" cy="646331"/>
          </a:xfrm>
          <a:prstGeom prst="rect">
            <a:avLst/>
          </a:prstGeom>
          <a:noFill/>
        </p:spPr>
        <p:txBody>
          <a:bodyPr wrap="square" rtlCol="0">
            <a:spAutoFit/>
          </a:bodyPr>
          <a:lstStyle/>
          <a:p>
            <a:pPr algn="ctr"/>
            <a:r>
              <a:rPr lang="en-US" altLang="zh-CN" sz="3600" dirty="0">
                <a:solidFill>
                  <a:schemeClr val="bg1"/>
                </a:solidFill>
                <a:latin typeface="方正粗黑宋简体" panose="02000000000000000000" pitchFamily="2" charset="-122"/>
                <a:ea typeface="方正粗黑宋简体" panose="02000000000000000000" pitchFamily="2" charset="-122"/>
              </a:rPr>
              <a:t>SIGIR 2020  </a:t>
            </a:r>
            <a:r>
              <a:rPr lang="en-US" altLang="zh-CN" sz="3600" dirty="0" smtClean="0">
                <a:solidFill>
                  <a:schemeClr val="bg1"/>
                </a:solidFill>
                <a:latin typeface="方正粗黑宋简体" panose="02000000000000000000" pitchFamily="2" charset="-122"/>
                <a:ea typeface="方正粗黑宋简体" panose="02000000000000000000" pitchFamily="2" charset="-122"/>
              </a:rPr>
              <a:t>  Best </a:t>
            </a:r>
            <a:r>
              <a:rPr lang="en-US" altLang="zh-CN" sz="3600" dirty="0">
                <a:solidFill>
                  <a:schemeClr val="bg1"/>
                </a:solidFill>
                <a:latin typeface="方正粗黑宋简体" panose="02000000000000000000" pitchFamily="2" charset="-122"/>
                <a:ea typeface="方正粗黑宋简体" panose="02000000000000000000" pitchFamily="2" charset="-122"/>
              </a:rPr>
              <a:t>Paper Award</a:t>
            </a:r>
          </a:p>
        </p:txBody>
      </p:sp>
      <p:sp>
        <p:nvSpPr>
          <p:cNvPr id="35" name="文本框 34"/>
          <p:cNvSpPr txBox="1"/>
          <p:nvPr/>
        </p:nvSpPr>
        <p:spPr>
          <a:xfrm>
            <a:off x="3789406" y="5373273"/>
            <a:ext cx="6507892" cy="584775"/>
          </a:xfrm>
          <a:prstGeom prst="rect">
            <a:avLst/>
          </a:prstGeom>
          <a:noFill/>
        </p:spPr>
        <p:txBody>
          <a:bodyPr wrap="square" rtlCol="0">
            <a:spAutoFit/>
          </a:bodyPr>
          <a:lstStyle/>
          <a:p>
            <a:pPr algn="ctr"/>
            <a:r>
              <a:rPr lang="zh-CN" altLang="en-US" sz="3200" b="1" kern="300" dirty="0" smtClean="0">
                <a:solidFill>
                  <a:schemeClr val="bg1"/>
                </a:solidFill>
                <a:latin typeface="华文楷体" panose="02010600040101010101" pitchFamily="2" charset="-122"/>
                <a:ea typeface="华文楷体" panose="02010600040101010101" pitchFamily="2" charset="-122"/>
              </a:rPr>
              <a:t>                                       冯晓宇</a:t>
            </a:r>
            <a:endParaRPr lang="zh-CN" altLang="en-US" sz="3200" b="1" kern="3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动态排序</a:t>
            </a:r>
            <a:endParaRPr lang="zh-CN" altLang="en-US" dirty="0"/>
          </a:p>
        </p:txBody>
      </p:sp>
      <p:sp>
        <p:nvSpPr>
          <p:cNvPr id="5" name="文本框 4"/>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sp>
        <p:nvSpPr>
          <p:cNvPr id="29" name="文本框 28"/>
          <p:cNvSpPr txBox="1"/>
          <p:nvPr/>
        </p:nvSpPr>
        <p:spPr>
          <a:xfrm>
            <a:off x="1826528" y="1246846"/>
            <a:ext cx="9867750" cy="4801314"/>
          </a:xfrm>
          <a:prstGeom prst="rect">
            <a:avLst/>
          </a:prstGeom>
          <a:noFill/>
        </p:spPr>
        <p:txBody>
          <a:bodyPr wrap="square" rtlCol="0">
            <a:spAutoFit/>
          </a:bodyPr>
          <a:lstStyle/>
          <a:p>
            <a:r>
              <a:rPr lang="zh-CN" altLang="en-US" dirty="0"/>
              <a:t>排序算法是很多线上平台匹配用户与项目（如新闻、产品、音乐、视频等）的主要途径。在这类双边市场中，不仅用户可以从排序中获益，排序本身也决定了项目提供商（如出版商、卖家、艺术家等）的效益（如曝光度、收益等）。</a:t>
            </a:r>
          </a:p>
          <a:p>
            <a:endParaRPr lang="zh-CN" altLang="en-US" dirty="0"/>
          </a:p>
          <a:p>
            <a:r>
              <a:rPr lang="zh-CN" altLang="en-US" dirty="0"/>
              <a:t>但人们已经注意到，仅针对用户的效益进行优化（几乎所有 </a:t>
            </a:r>
            <a:r>
              <a:rPr lang="en-US" altLang="zh-CN" dirty="0"/>
              <a:t>learning-to-rank </a:t>
            </a:r>
            <a:r>
              <a:rPr lang="zh-CN" altLang="en-US" dirty="0"/>
              <a:t>算法都是这样做的）对于项目提供商而言是不公平的。</a:t>
            </a:r>
          </a:p>
          <a:p>
            <a:endParaRPr lang="zh-CN" altLang="en-US" dirty="0"/>
          </a:p>
          <a:p>
            <a:r>
              <a:rPr lang="zh-CN" altLang="en-US" dirty="0"/>
              <a:t>因此，该研究提出一种新型 </a:t>
            </a:r>
            <a:r>
              <a:rPr lang="en-US" altLang="zh-CN" dirty="0"/>
              <a:t>learning-to-rank </a:t>
            </a:r>
            <a:r>
              <a:rPr lang="zh-CN" altLang="en-US" dirty="0"/>
              <a:t>方法，可以显式地对成组项目（如同一个出版商发布的文章）提供 </a:t>
            </a:r>
            <a:r>
              <a:rPr lang="en-US" altLang="zh-CN" dirty="0"/>
              <a:t>merit-based </a:t>
            </a:r>
            <a:r>
              <a:rPr lang="zh-CN" altLang="en-US" dirty="0"/>
              <a:t>公平性</a:t>
            </a:r>
            <a:r>
              <a:rPr lang="zh-CN" altLang="en-US" dirty="0" smtClean="0"/>
              <a:t>保障。</a:t>
            </a:r>
            <a:endParaRPr lang="en-US" altLang="zh-CN" dirty="0" smtClean="0"/>
          </a:p>
          <a:p>
            <a:endParaRPr lang="en-US" altLang="zh-CN" dirty="0"/>
          </a:p>
          <a:p>
            <a:r>
              <a:rPr lang="zh-CN" altLang="en-US" dirty="0"/>
              <a:t>具体而言，该研究提出了一种确保成组项目公平性的学习算法，它还可以同时基于隐式反馈数据学习排序函数。该算法以控制器的形式，集成公平性和效益的无偏估计器，在可用数据增多后可以对二者进行动态适应</a:t>
            </a:r>
            <a:r>
              <a:rPr lang="zh-CN" altLang="en-US" dirty="0" smtClean="0"/>
              <a:t>。</a:t>
            </a:r>
            <a:endParaRPr lang="en-US" altLang="zh-CN" dirty="0" smtClean="0"/>
          </a:p>
          <a:p>
            <a:endParaRPr lang="zh-CN" altLang="en-US" dirty="0"/>
          </a:p>
          <a:p>
            <a:r>
              <a:rPr lang="zh-CN" altLang="en-US" dirty="0"/>
              <a:t>该研究提供了严谨的理论基础和收敛保证，此外实验结果表明，该算法具备高度的实用性和稳健性。</a:t>
            </a:r>
          </a:p>
          <a:p>
            <a:endParaRPr lang="zh-CN" altLang="en-US" dirty="0"/>
          </a:p>
        </p:txBody>
      </p:sp>
      <p:sp>
        <p:nvSpPr>
          <p:cNvPr id="7" name="Freeform 222"/>
          <p:cNvSpPr>
            <a:spLocks noEditPoints="1"/>
          </p:cNvSpPr>
          <p:nvPr/>
        </p:nvSpPr>
        <p:spPr bwMode="auto">
          <a:xfrm>
            <a:off x="782068" y="1246846"/>
            <a:ext cx="586316" cy="670983"/>
          </a:xfrm>
          <a:custGeom>
            <a:avLst/>
            <a:gdLst>
              <a:gd name="T0" fmla="*/ 157 w 195"/>
              <a:gd name="T1" fmla="*/ 173 h 223"/>
              <a:gd name="T2" fmla="*/ 136 w 195"/>
              <a:gd name="T3" fmla="*/ 148 h 223"/>
              <a:gd name="T4" fmla="*/ 148 w 195"/>
              <a:gd name="T5" fmla="*/ 111 h 223"/>
              <a:gd name="T6" fmla="*/ 101 w 195"/>
              <a:gd name="T7" fmla="*/ 107 h 223"/>
              <a:gd name="T8" fmla="*/ 90 w 195"/>
              <a:gd name="T9" fmla="*/ 79 h 223"/>
              <a:gd name="T10" fmla="*/ 117 w 195"/>
              <a:gd name="T11" fmla="*/ 68 h 223"/>
              <a:gd name="T12" fmla="*/ 154 w 195"/>
              <a:gd name="T13" fmla="*/ 61 h 223"/>
              <a:gd name="T14" fmla="*/ 143 w 195"/>
              <a:gd name="T15" fmla="*/ 55 h 223"/>
              <a:gd name="T16" fmla="*/ 147 w 195"/>
              <a:gd name="T17" fmla="*/ 46 h 223"/>
              <a:gd name="T18" fmla="*/ 135 w 195"/>
              <a:gd name="T19" fmla="*/ 39 h 223"/>
              <a:gd name="T20" fmla="*/ 121 w 195"/>
              <a:gd name="T21" fmla="*/ 41 h 223"/>
              <a:gd name="T22" fmla="*/ 133 w 195"/>
              <a:gd name="T23" fmla="*/ 23 h 223"/>
              <a:gd name="T24" fmla="*/ 107 w 195"/>
              <a:gd name="T25" fmla="*/ 46 h 223"/>
              <a:gd name="T26" fmla="*/ 109 w 195"/>
              <a:gd name="T27" fmla="*/ 27 h 223"/>
              <a:gd name="T28" fmla="*/ 97 w 195"/>
              <a:gd name="T29" fmla="*/ 34 h 223"/>
              <a:gd name="T30" fmla="*/ 113 w 195"/>
              <a:gd name="T31" fmla="*/ 12 h 223"/>
              <a:gd name="T32" fmla="*/ 89 w 195"/>
              <a:gd name="T33" fmla="*/ 33 h 223"/>
              <a:gd name="T34" fmla="*/ 94 w 195"/>
              <a:gd name="T35" fmla="*/ 5 h 223"/>
              <a:gd name="T36" fmla="*/ 84 w 195"/>
              <a:gd name="T37" fmla="*/ 42 h 223"/>
              <a:gd name="T38" fmla="*/ 71 w 195"/>
              <a:gd name="T39" fmla="*/ 50 h 223"/>
              <a:gd name="T40" fmla="*/ 67 w 195"/>
              <a:gd name="T41" fmla="*/ 45 h 223"/>
              <a:gd name="T42" fmla="*/ 54 w 195"/>
              <a:gd name="T43" fmla="*/ 45 h 223"/>
              <a:gd name="T44" fmla="*/ 63 w 195"/>
              <a:gd name="T45" fmla="*/ 51 h 223"/>
              <a:gd name="T46" fmla="*/ 70 w 195"/>
              <a:gd name="T47" fmla="*/ 63 h 223"/>
              <a:gd name="T48" fmla="*/ 48 w 195"/>
              <a:gd name="T49" fmla="*/ 85 h 223"/>
              <a:gd name="T50" fmla="*/ 32 w 195"/>
              <a:gd name="T51" fmla="*/ 102 h 223"/>
              <a:gd name="T52" fmla="*/ 10 w 195"/>
              <a:gd name="T53" fmla="*/ 97 h 223"/>
              <a:gd name="T54" fmla="*/ 2 w 195"/>
              <a:gd name="T55" fmla="*/ 111 h 223"/>
              <a:gd name="T56" fmla="*/ 30 w 195"/>
              <a:gd name="T57" fmla="*/ 162 h 223"/>
              <a:gd name="T58" fmla="*/ 33 w 195"/>
              <a:gd name="T59" fmla="*/ 144 h 223"/>
              <a:gd name="T60" fmla="*/ 15 w 195"/>
              <a:gd name="T61" fmla="*/ 117 h 223"/>
              <a:gd name="T62" fmla="*/ 97 w 195"/>
              <a:gd name="T63" fmla="*/ 149 h 223"/>
              <a:gd name="T64" fmla="*/ 146 w 195"/>
              <a:gd name="T65" fmla="*/ 181 h 223"/>
              <a:gd name="T66" fmla="*/ 191 w 195"/>
              <a:gd name="T67" fmla="*/ 223 h 223"/>
              <a:gd name="T68" fmla="*/ 120 w 195"/>
              <a:gd name="T69" fmla="*/ 51 h 223"/>
              <a:gd name="T70" fmla="*/ 130 w 195"/>
              <a:gd name="T71" fmla="*/ 48 h 223"/>
              <a:gd name="T72" fmla="*/ 128 w 195"/>
              <a:gd name="T73" fmla="*/ 62 h 223"/>
              <a:gd name="T74" fmla="*/ 120 w 195"/>
              <a:gd name="T75" fmla="*/ 51 h 223"/>
              <a:gd name="T76" fmla="*/ 114 w 195"/>
              <a:gd name="T77" fmla="*/ 53 h 223"/>
              <a:gd name="T78" fmla="*/ 106 w 195"/>
              <a:gd name="T79" fmla="*/ 5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5" h="223">
                <a:moveTo>
                  <a:pt x="192" y="212"/>
                </a:moveTo>
                <a:cubicBezTo>
                  <a:pt x="192" y="212"/>
                  <a:pt x="164" y="194"/>
                  <a:pt x="157" y="173"/>
                </a:cubicBezTo>
                <a:cubicBezTo>
                  <a:pt x="157" y="173"/>
                  <a:pt x="155" y="166"/>
                  <a:pt x="148" y="165"/>
                </a:cubicBezTo>
                <a:cubicBezTo>
                  <a:pt x="142" y="163"/>
                  <a:pt x="135" y="154"/>
                  <a:pt x="136" y="148"/>
                </a:cubicBezTo>
                <a:cubicBezTo>
                  <a:pt x="137" y="141"/>
                  <a:pt x="144" y="139"/>
                  <a:pt x="141" y="127"/>
                </a:cubicBezTo>
                <a:cubicBezTo>
                  <a:pt x="141" y="127"/>
                  <a:pt x="154" y="119"/>
                  <a:pt x="148" y="111"/>
                </a:cubicBezTo>
                <a:cubicBezTo>
                  <a:pt x="148" y="111"/>
                  <a:pt x="139" y="119"/>
                  <a:pt x="132" y="114"/>
                </a:cubicBezTo>
                <a:cubicBezTo>
                  <a:pt x="125" y="110"/>
                  <a:pt x="115" y="106"/>
                  <a:pt x="101" y="107"/>
                </a:cubicBezTo>
                <a:cubicBezTo>
                  <a:pt x="86" y="108"/>
                  <a:pt x="72" y="102"/>
                  <a:pt x="77" y="93"/>
                </a:cubicBezTo>
                <a:cubicBezTo>
                  <a:pt x="83" y="84"/>
                  <a:pt x="90" y="79"/>
                  <a:pt x="90" y="79"/>
                </a:cubicBezTo>
                <a:cubicBezTo>
                  <a:pt x="90" y="79"/>
                  <a:pt x="97" y="73"/>
                  <a:pt x="99" y="71"/>
                </a:cubicBezTo>
                <a:cubicBezTo>
                  <a:pt x="101" y="69"/>
                  <a:pt x="112" y="74"/>
                  <a:pt x="117" y="68"/>
                </a:cubicBezTo>
                <a:cubicBezTo>
                  <a:pt x="117" y="68"/>
                  <a:pt x="118" y="66"/>
                  <a:pt x="121" y="67"/>
                </a:cubicBezTo>
                <a:cubicBezTo>
                  <a:pt x="124" y="68"/>
                  <a:pt x="141" y="68"/>
                  <a:pt x="154" y="61"/>
                </a:cubicBezTo>
                <a:cubicBezTo>
                  <a:pt x="154" y="61"/>
                  <a:pt x="155" y="56"/>
                  <a:pt x="152" y="57"/>
                </a:cubicBezTo>
                <a:cubicBezTo>
                  <a:pt x="149" y="58"/>
                  <a:pt x="138" y="61"/>
                  <a:pt x="143" y="55"/>
                </a:cubicBezTo>
                <a:cubicBezTo>
                  <a:pt x="148" y="49"/>
                  <a:pt x="150" y="49"/>
                  <a:pt x="150" y="49"/>
                </a:cubicBezTo>
                <a:cubicBezTo>
                  <a:pt x="150" y="49"/>
                  <a:pt x="150" y="44"/>
                  <a:pt x="147" y="46"/>
                </a:cubicBezTo>
                <a:cubicBezTo>
                  <a:pt x="144" y="49"/>
                  <a:pt x="134" y="56"/>
                  <a:pt x="134" y="51"/>
                </a:cubicBezTo>
                <a:cubicBezTo>
                  <a:pt x="134" y="46"/>
                  <a:pt x="135" y="39"/>
                  <a:pt x="135" y="39"/>
                </a:cubicBezTo>
                <a:cubicBezTo>
                  <a:pt x="135" y="39"/>
                  <a:pt x="133" y="39"/>
                  <a:pt x="130" y="40"/>
                </a:cubicBezTo>
                <a:cubicBezTo>
                  <a:pt x="127" y="42"/>
                  <a:pt x="117" y="47"/>
                  <a:pt x="121" y="41"/>
                </a:cubicBezTo>
                <a:cubicBezTo>
                  <a:pt x="124" y="35"/>
                  <a:pt x="126" y="28"/>
                  <a:pt x="135" y="26"/>
                </a:cubicBezTo>
                <a:cubicBezTo>
                  <a:pt x="135" y="26"/>
                  <a:pt x="138" y="21"/>
                  <a:pt x="133" y="23"/>
                </a:cubicBezTo>
                <a:cubicBezTo>
                  <a:pt x="127" y="25"/>
                  <a:pt x="116" y="31"/>
                  <a:pt x="114" y="41"/>
                </a:cubicBezTo>
                <a:cubicBezTo>
                  <a:pt x="112" y="51"/>
                  <a:pt x="109" y="46"/>
                  <a:pt x="107" y="46"/>
                </a:cubicBezTo>
                <a:cubicBezTo>
                  <a:pt x="105" y="47"/>
                  <a:pt x="97" y="45"/>
                  <a:pt x="101" y="36"/>
                </a:cubicBezTo>
                <a:cubicBezTo>
                  <a:pt x="106" y="28"/>
                  <a:pt x="109" y="27"/>
                  <a:pt x="109" y="27"/>
                </a:cubicBezTo>
                <a:cubicBezTo>
                  <a:pt x="109" y="27"/>
                  <a:pt x="113" y="23"/>
                  <a:pt x="109" y="24"/>
                </a:cubicBezTo>
                <a:cubicBezTo>
                  <a:pt x="106" y="24"/>
                  <a:pt x="99" y="29"/>
                  <a:pt x="97" y="34"/>
                </a:cubicBezTo>
                <a:cubicBezTo>
                  <a:pt x="97" y="34"/>
                  <a:pt x="93" y="38"/>
                  <a:pt x="94" y="32"/>
                </a:cubicBezTo>
                <a:cubicBezTo>
                  <a:pt x="95" y="27"/>
                  <a:pt x="97" y="16"/>
                  <a:pt x="113" y="12"/>
                </a:cubicBezTo>
                <a:cubicBezTo>
                  <a:pt x="113" y="12"/>
                  <a:pt x="114" y="8"/>
                  <a:pt x="111" y="9"/>
                </a:cubicBezTo>
                <a:cubicBezTo>
                  <a:pt x="109" y="10"/>
                  <a:pt x="93" y="12"/>
                  <a:pt x="89" y="33"/>
                </a:cubicBezTo>
                <a:cubicBezTo>
                  <a:pt x="89" y="33"/>
                  <a:pt x="87" y="38"/>
                  <a:pt x="85" y="32"/>
                </a:cubicBezTo>
                <a:cubicBezTo>
                  <a:pt x="83" y="26"/>
                  <a:pt x="80" y="13"/>
                  <a:pt x="94" y="5"/>
                </a:cubicBezTo>
                <a:cubicBezTo>
                  <a:pt x="94" y="5"/>
                  <a:pt x="96" y="0"/>
                  <a:pt x="93" y="1"/>
                </a:cubicBezTo>
                <a:cubicBezTo>
                  <a:pt x="90" y="2"/>
                  <a:pt x="69" y="13"/>
                  <a:pt x="84" y="42"/>
                </a:cubicBezTo>
                <a:cubicBezTo>
                  <a:pt x="84" y="42"/>
                  <a:pt x="88" y="48"/>
                  <a:pt x="85" y="48"/>
                </a:cubicBezTo>
                <a:cubicBezTo>
                  <a:pt x="85" y="48"/>
                  <a:pt x="77" y="50"/>
                  <a:pt x="71" y="50"/>
                </a:cubicBezTo>
                <a:cubicBezTo>
                  <a:pt x="71" y="50"/>
                  <a:pt x="67" y="49"/>
                  <a:pt x="64" y="50"/>
                </a:cubicBezTo>
                <a:cubicBezTo>
                  <a:pt x="66" y="49"/>
                  <a:pt x="67" y="47"/>
                  <a:pt x="67" y="45"/>
                </a:cubicBezTo>
                <a:cubicBezTo>
                  <a:pt x="67" y="42"/>
                  <a:pt x="64" y="39"/>
                  <a:pt x="60" y="39"/>
                </a:cubicBezTo>
                <a:cubicBezTo>
                  <a:pt x="56" y="39"/>
                  <a:pt x="54" y="42"/>
                  <a:pt x="54" y="45"/>
                </a:cubicBezTo>
                <a:cubicBezTo>
                  <a:pt x="54" y="49"/>
                  <a:pt x="56" y="52"/>
                  <a:pt x="60" y="52"/>
                </a:cubicBezTo>
                <a:cubicBezTo>
                  <a:pt x="61" y="52"/>
                  <a:pt x="62" y="52"/>
                  <a:pt x="63" y="51"/>
                </a:cubicBezTo>
                <a:cubicBezTo>
                  <a:pt x="62" y="52"/>
                  <a:pt x="62" y="53"/>
                  <a:pt x="62" y="54"/>
                </a:cubicBezTo>
                <a:cubicBezTo>
                  <a:pt x="62" y="54"/>
                  <a:pt x="64" y="59"/>
                  <a:pt x="70" y="63"/>
                </a:cubicBezTo>
                <a:cubicBezTo>
                  <a:pt x="75" y="67"/>
                  <a:pt x="76" y="68"/>
                  <a:pt x="72" y="71"/>
                </a:cubicBezTo>
                <a:cubicBezTo>
                  <a:pt x="67" y="74"/>
                  <a:pt x="48" y="85"/>
                  <a:pt x="48" y="85"/>
                </a:cubicBezTo>
                <a:cubicBezTo>
                  <a:pt x="48" y="85"/>
                  <a:pt x="37" y="91"/>
                  <a:pt x="40" y="104"/>
                </a:cubicBezTo>
                <a:cubicBezTo>
                  <a:pt x="40" y="104"/>
                  <a:pt x="41" y="107"/>
                  <a:pt x="32" y="102"/>
                </a:cubicBezTo>
                <a:cubicBezTo>
                  <a:pt x="18" y="97"/>
                  <a:pt x="18" y="97"/>
                  <a:pt x="18" y="97"/>
                </a:cubicBezTo>
                <a:cubicBezTo>
                  <a:pt x="18" y="97"/>
                  <a:pt x="13" y="93"/>
                  <a:pt x="10" y="97"/>
                </a:cubicBezTo>
                <a:cubicBezTo>
                  <a:pt x="7" y="101"/>
                  <a:pt x="4" y="103"/>
                  <a:pt x="4" y="103"/>
                </a:cubicBezTo>
                <a:cubicBezTo>
                  <a:pt x="4" y="103"/>
                  <a:pt x="0" y="105"/>
                  <a:pt x="2" y="111"/>
                </a:cubicBezTo>
                <a:cubicBezTo>
                  <a:pt x="3" y="117"/>
                  <a:pt x="7" y="136"/>
                  <a:pt x="21" y="151"/>
                </a:cubicBezTo>
                <a:cubicBezTo>
                  <a:pt x="21" y="151"/>
                  <a:pt x="24" y="158"/>
                  <a:pt x="30" y="162"/>
                </a:cubicBezTo>
                <a:cubicBezTo>
                  <a:pt x="30" y="162"/>
                  <a:pt x="33" y="156"/>
                  <a:pt x="32" y="151"/>
                </a:cubicBezTo>
                <a:cubicBezTo>
                  <a:pt x="32" y="151"/>
                  <a:pt x="36" y="149"/>
                  <a:pt x="33" y="144"/>
                </a:cubicBezTo>
                <a:cubicBezTo>
                  <a:pt x="28" y="140"/>
                  <a:pt x="28" y="140"/>
                  <a:pt x="28" y="140"/>
                </a:cubicBezTo>
                <a:cubicBezTo>
                  <a:pt x="28" y="140"/>
                  <a:pt x="15" y="125"/>
                  <a:pt x="15" y="117"/>
                </a:cubicBezTo>
                <a:cubicBezTo>
                  <a:pt x="15" y="117"/>
                  <a:pt x="20" y="114"/>
                  <a:pt x="37" y="131"/>
                </a:cubicBezTo>
                <a:cubicBezTo>
                  <a:pt x="54" y="147"/>
                  <a:pt x="71" y="154"/>
                  <a:pt x="97" y="149"/>
                </a:cubicBezTo>
                <a:cubicBezTo>
                  <a:pt x="97" y="149"/>
                  <a:pt x="111" y="166"/>
                  <a:pt x="140" y="177"/>
                </a:cubicBezTo>
                <a:cubicBezTo>
                  <a:pt x="140" y="177"/>
                  <a:pt x="143" y="178"/>
                  <a:pt x="146" y="181"/>
                </a:cubicBezTo>
                <a:cubicBezTo>
                  <a:pt x="148" y="184"/>
                  <a:pt x="167" y="206"/>
                  <a:pt x="183" y="215"/>
                </a:cubicBezTo>
                <a:cubicBezTo>
                  <a:pt x="183" y="215"/>
                  <a:pt x="187" y="221"/>
                  <a:pt x="191" y="223"/>
                </a:cubicBezTo>
                <a:cubicBezTo>
                  <a:pt x="191" y="223"/>
                  <a:pt x="195" y="216"/>
                  <a:pt x="192" y="212"/>
                </a:cubicBezTo>
                <a:close/>
                <a:moveTo>
                  <a:pt x="120" y="51"/>
                </a:moveTo>
                <a:cubicBezTo>
                  <a:pt x="120" y="51"/>
                  <a:pt x="126" y="47"/>
                  <a:pt x="128" y="46"/>
                </a:cubicBezTo>
                <a:cubicBezTo>
                  <a:pt x="130" y="46"/>
                  <a:pt x="130" y="48"/>
                  <a:pt x="130" y="48"/>
                </a:cubicBezTo>
                <a:cubicBezTo>
                  <a:pt x="132" y="58"/>
                  <a:pt x="132" y="58"/>
                  <a:pt x="132" y="58"/>
                </a:cubicBezTo>
                <a:cubicBezTo>
                  <a:pt x="132" y="58"/>
                  <a:pt x="134" y="62"/>
                  <a:pt x="128" y="62"/>
                </a:cubicBezTo>
                <a:cubicBezTo>
                  <a:pt x="122" y="62"/>
                  <a:pt x="120" y="57"/>
                  <a:pt x="119" y="54"/>
                </a:cubicBezTo>
                <a:cubicBezTo>
                  <a:pt x="118" y="51"/>
                  <a:pt x="120" y="51"/>
                  <a:pt x="120" y="51"/>
                </a:cubicBezTo>
                <a:close/>
                <a:moveTo>
                  <a:pt x="111" y="51"/>
                </a:moveTo>
                <a:cubicBezTo>
                  <a:pt x="114" y="51"/>
                  <a:pt x="114" y="53"/>
                  <a:pt x="114" y="53"/>
                </a:cubicBezTo>
                <a:cubicBezTo>
                  <a:pt x="114" y="53"/>
                  <a:pt x="114" y="55"/>
                  <a:pt x="116" y="58"/>
                </a:cubicBezTo>
                <a:cubicBezTo>
                  <a:pt x="117" y="61"/>
                  <a:pt x="111" y="60"/>
                  <a:pt x="106" y="56"/>
                </a:cubicBezTo>
                <a:cubicBezTo>
                  <a:pt x="101" y="53"/>
                  <a:pt x="109" y="51"/>
                  <a:pt x="111" y="51"/>
                </a:cubicBezTo>
                <a:close/>
              </a:path>
            </a:pathLst>
          </a:custGeom>
          <a:solidFill>
            <a:schemeClr val="accent1"/>
          </a:solidFill>
          <a:ln>
            <a:noFill/>
          </a:ln>
        </p:spPr>
        <p:txBody>
          <a:bodyPr/>
          <a:lstStyle/>
          <a:p>
            <a:pPr defTabSz="685165" eaLnBrk="1" fontAlgn="auto" hangingPunct="1">
              <a:spcBef>
                <a:spcPts val="0"/>
              </a:spcBef>
              <a:spcAft>
                <a:spcPts val="0"/>
              </a:spcAft>
              <a:defRPr/>
            </a:pPr>
            <a:endParaRPr lang="zh-CN" altLang="en-US">
              <a:latin typeface="+mn-lt"/>
              <a:ea typeface="+mn-ea"/>
            </a:endParaRPr>
          </a:p>
        </p:txBody>
      </p:sp>
    </p:spTree>
    <p:extLst>
      <p:ext uri="{BB962C8B-B14F-4D97-AF65-F5344CB8AC3E}">
        <p14:creationId xmlns:p14="http://schemas.microsoft.com/office/powerpoint/2010/main" val="186951614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cxnSp>
        <p:nvCxnSpPr>
          <p:cNvPr id="7" name="直接连接符 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30982"/>
            <a:ext cx="12192000" cy="6888982"/>
          </a:xfrm>
          <a:prstGeom prst="rect">
            <a:avLst/>
          </a:prstGeom>
          <a:gradFill>
            <a:gsLst>
              <a:gs pos="100000">
                <a:schemeClr val="accent3">
                  <a:alpha val="77000"/>
                </a:schemeClr>
              </a:gs>
              <a:gs pos="58000">
                <a:schemeClr val="accent2"/>
              </a:gs>
              <a:gs pos="12000">
                <a:schemeClr val="accent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71364" y="50033"/>
            <a:ext cx="6817492" cy="6817492"/>
          </a:xfrm>
          <a:prstGeom prst="ellipse">
            <a:avLst/>
          </a:prstGeom>
          <a:blipFill dpi="0" rotWithShape="1">
            <a:blip r:embed="rId4">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96607" y="2110444"/>
            <a:ext cx="3055155" cy="3154710"/>
          </a:xfrm>
          <a:prstGeom prst="rect">
            <a:avLst/>
          </a:prstGeom>
          <a:noFill/>
          <a:ln>
            <a:noFill/>
          </a:ln>
        </p:spPr>
        <p:txBody>
          <a:bodyPr wrap="square" rtlCol="0">
            <a:spAutoFit/>
          </a:bodyPr>
          <a:lstStyle/>
          <a:p>
            <a:pPr algn="ctr"/>
            <a:r>
              <a:rPr lang="en-US" altLang="zh-CN" sz="19900" b="1" dirty="0" smtClean="0">
                <a:gradFill>
                  <a:gsLst>
                    <a:gs pos="50000">
                      <a:schemeClr val="bg1"/>
                    </a:gs>
                    <a:gs pos="100000">
                      <a:schemeClr val="bg1">
                        <a:alpha val="20000"/>
                      </a:schemeClr>
                    </a:gs>
                  </a:gsLst>
                  <a:lin ang="5400000" scaled="1"/>
                </a:gradFill>
              </a:rPr>
              <a:t>03</a:t>
            </a:r>
            <a:endParaRPr lang="zh-CN" altLang="en-US" sz="19900" b="1" dirty="0">
              <a:gradFill>
                <a:gsLst>
                  <a:gs pos="50000">
                    <a:schemeClr val="bg1"/>
                  </a:gs>
                  <a:gs pos="100000">
                    <a:schemeClr val="bg1">
                      <a:alpha val="20000"/>
                    </a:schemeClr>
                  </a:gs>
                </a:gsLst>
                <a:lin ang="5400000" scaled="1"/>
              </a:gradFill>
            </a:endParaRPr>
          </a:p>
        </p:txBody>
      </p:sp>
      <p:sp>
        <p:nvSpPr>
          <p:cNvPr id="13" name="文本框 12"/>
          <p:cNvSpPr txBox="1"/>
          <p:nvPr/>
        </p:nvSpPr>
        <p:spPr>
          <a:xfrm>
            <a:off x="5865342" y="2628044"/>
            <a:ext cx="3338694" cy="1052596"/>
          </a:xfrm>
          <a:prstGeom prst="rect">
            <a:avLst/>
          </a:prstGeom>
          <a:noFill/>
        </p:spPr>
        <p:txBody>
          <a:bodyPr wrap="square" rtlCol="0">
            <a:spAutoFit/>
          </a:bodyPr>
          <a:lstStyle/>
          <a:p>
            <a:pPr algn="ctr">
              <a:lnSpc>
                <a:spcPct val="130000"/>
              </a:lnSpc>
            </a:pPr>
            <a:r>
              <a:rPr lang="en-US" altLang="zh-CN" sz="4800" spc="100" dirty="0" smtClean="0">
                <a:solidFill>
                  <a:schemeClr val="bg1"/>
                </a:solidFill>
                <a:latin typeface="+mj-ea"/>
                <a:ea typeface="+mj-ea"/>
              </a:rPr>
              <a:t>Fairco</a:t>
            </a:r>
            <a:r>
              <a:rPr lang="zh-CN" altLang="en-US" sz="4800" spc="100" dirty="0" smtClean="0">
                <a:solidFill>
                  <a:schemeClr val="bg1"/>
                </a:solidFill>
                <a:latin typeface="+mj-ea"/>
                <a:ea typeface="+mj-ea"/>
              </a:rPr>
              <a:t>算法</a:t>
            </a:r>
            <a:endParaRPr lang="zh-CN" altLang="en-US" sz="4800" spc="100" dirty="0" smtClean="0">
              <a:solidFill>
                <a:schemeClr val="bg1"/>
              </a:solidFill>
              <a:latin typeface="+mj-ea"/>
              <a:ea typeface="+mj-ea"/>
            </a:endParaRP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5160" y="4164939"/>
            <a:ext cx="1971331" cy="432094"/>
          </a:xfrm>
          <a:prstGeom prst="rect">
            <a:avLst/>
          </a:prstGeom>
        </p:spPr>
      </p:pic>
      <p:sp>
        <p:nvSpPr>
          <p:cNvPr id="16" name="文本框 15"/>
          <p:cNvSpPr txBox="1"/>
          <p:nvPr/>
        </p:nvSpPr>
        <p:spPr>
          <a:xfrm>
            <a:off x="7056490" y="4025161"/>
            <a:ext cx="2147545" cy="665888"/>
          </a:xfrm>
          <a:prstGeom prst="rect">
            <a:avLst/>
          </a:prstGeom>
          <a:noFill/>
        </p:spPr>
        <p:txBody>
          <a:bodyPr wrap="square" rtlCol="0">
            <a:spAutoFit/>
          </a:bodyPr>
          <a:lstStyle/>
          <a:p>
            <a:pPr algn="dist">
              <a:lnSpc>
                <a:spcPct val="130000"/>
              </a:lnSpc>
            </a:pPr>
            <a:r>
              <a:rPr lang="en-US" altLang="zh-CN" sz="3200" spc="100" dirty="0" smtClean="0">
                <a:solidFill>
                  <a:schemeClr val="bg1">
                    <a:alpha val="56000"/>
                  </a:schemeClr>
                </a:solidFill>
                <a:ea typeface="+mj-ea"/>
              </a:rPr>
              <a:t>PART03</a:t>
            </a:r>
            <a:endParaRPr lang="zh-CN" altLang="en-US" sz="3200" spc="100" dirty="0" smtClean="0">
              <a:solidFill>
                <a:schemeClr val="bg1">
                  <a:alpha val="56000"/>
                </a:schemeClr>
              </a:solidFill>
              <a:ea typeface="+mj-ea"/>
            </a:endParaRPr>
          </a:p>
        </p:txBody>
      </p:sp>
    </p:spTree>
    <p:extLst>
      <p:ext uri="{BB962C8B-B14F-4D97-AF65-F5344CB8AC3E}">
        <p14:creationId xmlns:p14="http://schemas.microsoft.com/office/powerpoint/2010/main" val="198572917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dirty="0"/>
              <a:t>Fairco</a:t>
            </a:r>
            <a:r>
              <a:rPr lang="zh-CN" altLang="en-US" dirty="0"/>
              <a:t>算法</a:t>
            </a:r>
          </a:p>
        </p:txBody>
      </p:sp>
      <p:sp>
        <p:nvSpPr>
          <p:cNvPr id="5" name="文本框 4"/>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03</a:t>
            </a:r>
            <a:endParaRPr lang="zh-CN" altLang="en-US" sz="3200" spc="100" dirty="0" smtClean="0">
              <a:solidFill>
                <a:schemeClr val="bg1"/>
              </a:solidFill>
            </a:endParaRPr>
          </a:p>
        </p:txBody>
      </p:sp>
      <p:sp>
        <p:nvSpPr>
          <p:cNvPr id="24" name="文本框 23"/>
          <p:cNvSpPr txBox="1"/>
          <p:nvPr/>
        </p:nvSpPr>
        <p:spPr>
          <a:xfrm>
            <a:off x="733376" y="1049290"/>
            <a:ext cx="9855984" cy="401328"/>
          </a:xfrm>
          <a:prstGeom prst="rect">
            <a:avLst/>
          </a:prstGeom>
          <a:noFill/>
        </p:spPr>
        <p:txBody>
          <a:bodyPr wrap="square" rtlCol="0">
            <a:spAutoFit/>
          </a:bodyPr>
          <a:lstStyle/>
          <a:p>
            <a:pPr>
              <a:lnSpc>
                <a:spcPct val="130000"/>
              </a:lnSpc>
            </a:pPr>
            <a:r>
              <a:rPr lang="zh-CN" altLang="en-US" spc="100" dirty="0">
                <a:latin typeface="+mn-ea"/>
              </a:rPr>
              <a:t>为了缓解马太效应，我们必须要有一个动态的学习排名过程：</a:t>
            </a:r>
          </a:p>
        </p:txBody>
      </p:sp>
      <p:pic>
        <p:nvPicPr>
          <p:cNvPr id="2" name="图片 1"/>
          <p:cNvPicPr>
            <a:picLocks noChangeAspect="1"/>
          </p:cNvPicPr>
          <p:nvPr/>
        </p:nvPicPr>
        <p:blipFill>
          <a:blip r:embed="rId2"/>
          <a:stretch>
            <a:fillRect/>
          </a:stretch>
        </p:blipFill>
        <p:spPr>
          <a:xfrm>
            <a:off x="816862" y="1654959"/>
            <a:ext cx="9553260" cy="4322439"/>
          </a:xfrm>
          <a:prstGeom prst="rect">
            <a:avLst/>
          </a:prstGeom>
        </p:spPr>
      </p:pic>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dirty="0"/>
              <a:t>Fairco</a:t>
            </a:r>
            <a:r>
              <a:rPr lang="zh-CN" altLang="en-US" dirty="0"/>
              <a:t>算法</a:t>
            </a:r>
          </a:p>
        </p:txBody>
      </p:sp>
      <p:sp>
        <p:nvSpPr>
          <p:cNvPr id="5" name="文本框 4"/>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03</a:t>
            </a:r>
            <a:endParaRPr lang="zh-CN" altLang="en-US" sz="3200" spc="100" dirty="0" smtClean="0">
              <a:solidFill>
                <a:schemeClr val="bg1"/>
              </a:solidFill>
            </a:endParaRPr>
          </a:p>
        </p:txBody>
      </p:sp>
      <p:sp>
        <p:nvSpPr>
          <p:cNvPr id="24" name="文本框 23"/>
          <p:cNvSpPr txBox="1"/>
          <p:nvPr/>
        </p:nvSpPr>
        <p:spPr>
          <a:xfrm>
            <a:off x="733376" y="1049290"/>
            <a:ext cx="10865500" cy="812530"/>
          </a:xfrm>
          <a:prstGeom prst="rect">
            <a:avLst/>
          </a:prstGeom>
          <a:noFill/>
        </p:spPr>
        <p:txBody>
          <a:bodyPr wrap="square" rtlCol="0">
            <a:spAutoFit/>
          </a:bodyPr>
          <a:lstStyle/>
          <a:p>
            <a:pPr>
              <a:lnSpc>
                <a:spcPct val="130000"/>
              </a:lnSpc>
            </a:pPr>
            <a:r>
              <a:rPr lang="zh-CN" altLang="en-US" spc="100" dirty="0">
                <a:latin typeface="+mn-ea"/>
              </a:rPr>
              <a:t>我们希望顺序呈现动态的排名，最大化预期用户效益，同时确保不公平性归零，使排名</a:t>
            </a:r>
            <a:r>
              <a:rPr lang="zh-CN" altLang="en-US" spc="100" dirty="0" smtClean="0">
                <a:latin typeface="+mn-ea"/>
              </a:rPr>
              <a:t>收敛</a:t>
            </a:r>
            <a:r>
              <a:rPr lang="zh-CN" altLang="en-US" spc="100" dirty="0">
                <a:latin typeface="+mn-ea"/>
              </a:rPr>
              <a:t>。</a:t>
            </a:r>
            <a:r>
              <a:rPr lang="zh-CN" altLang="en-US" spc="100" dirty="0" smtClean="0">
                <a:latin typeface="+mn-ea"/>
              </a:rPr>
              <a:t>为此</a:t>
            </a:r>
            <a:r>
              <a:rPr lang="zh-CN" altLang="en-US" spc="100" dirty="0">
                <a:latin typeface="+mn-ea"/>
              </a:rPr>
              <a:t>，该研究提出了一种</a:t>
            </a:r>
            <a:r>
              <a:rPr lang="en-US" altLang="zh-CN" spc="100" dirty="0">
                <a:latin typeface="+mn-ea"/>
              </a:rPr>
              <a:t>Learning-to-Rank</a:t>
            </a:r>
            <a:r>
              <a:rPr lang="zh-CN" altLang="en-US" spc="100" dirty="0">
                <a:latin typeface="+mn-ea"/>
              </a:rPr>
              <a:t>算法</a:t>
            </a:r>
            <a:r>
              <a:rPr lang="en-US" altLang="zh-CN" spc="100" dirty="0">
                <a:latin typeface="+mn-ea"/>
              </a:rPr>
              <a:t>Fairco</a:t>
            </a:r>
            <a:r>
              <a:rPr lang="zh-CN" altLang="en-US" spc="100" dirty="0">
                <a:latin typeface="+mn-ea"/>
              </a:rPr>
              <a:t>，也就是公平</a:t>
            </a:r>
            <a:r>
              <a:rPr lang="zh-CN" altLang="en-US" spc="100" dirty="0" smtClean="0">
                <a:latin typeface="+mn-ea"/>
              </a:rPr>
              <a:t>控制器：</a:t>
            </a:r>
            <a:r>
              <a:rPr lang="en-US" altLang="zh-CN" spc="100" dirty="0" smtClean="0">
                <a:latin typeface="+mn-ea"/>
              </a:rPr>
              <a:t>Fairness </a:t>
            </a:r>
            <a:r>
              <a:rPr lang="en-US" altLang="zh-CN" spc="100" dirty="0">
                <a:latin typeface="+mn-ea"/>
              </a:rPr>
              <a:t>Controller</a:t>
            </a:r>
            <a:r>
              <a:rPr lang="zh-CN" altLang="en-US" spc="100" dirty="0" smtClean="0">
                <a:latin typeface="+mn-ea"/>
              </a:rPr>
              <a:t>。</a:t>
            </a:r>
            <a:endParaRPr lang="zh-CN" altLang="en-US" spc="100" dirty="0">
              <a:latin typeface="+mn-ea"/>
            </a:endParaRPr>
          </a:p>
        </p:txBody>
      </p:sp>
      <p:sp>
        <p:nvSpPr>
          <p:cNvPr id="3" name="矩形 2"/>
          <p:cNvSpPr/>
          <p:nvPr/>
        </p:nvSpPr>
        <p:spPr>
          <a:xfrm>
            <a:off x="753782" y="1919408"/>
            <a:ext cx="3647152" cy="369332"/>
          </a:xfrm>
          <a:prstGeom prst="rect">
            <a:avLst/>
          </a:prstGeom>
        </p:spPr>
        <p:txBody>
          <a:bodyPr wrap="none">
            <a:spAutoFit/>
          </a:bodyPr>
          <a:lstStyle/>
          <a:p>
            <a:r>
              <a:rPr lang="zh-CN" altLang="en-US" dirty="0" smtClean="0"/>
              <a:t>动态</a:t>
            </a:r>
            <a:r>
              <a:rPr lang="zh-CN" altLang="en-US" dirty="0"/>
              <a:t>排序算法期望具备的两个性质</a:t>
            </a:r>
          </a:p>
        </p:txBody>
      </p:sp>
      <p:sp>
        <p:nvSpPr>
          <p:cNvPr id="7" name="文本框 6"/>
          <p:cNvSpPr txBox="1"/>
          <p:nvPr/>
        </p:nvSpPr>
        <p:spPr>
          <a:xfrm>
            <a:off x="753782" y="2362136"/>
            <a:ext cx="1796372" cy="492443"/>
          </a:xfrm>
          <a:prstGeom prst="rect">
            <a:avLst/>
          </a:prstGeom>
          <a:noFill/>
          <a:ln>
            <a:noFill/>
          </a:ln>
        </p:spPr>
        <p:txBody>
          <a:bodyPr wrap="square" rtlCol="0">
            <a:spAutoFit/>
          </a:bodyPr>
          <a:lstStyle/>
          <a:p>
            <a:pPr algn="dist">
              <a:lnSpc>
                <a:spcPct val="130000"/>
              </a:lnSpc>
            </a:pPr>
            <a:r>
              <a:rPr lang="zh-CN" altLang="en-US" sz="2000" b="1" spc="100" dirty="0" smtClean="0">
                <a:solidFill>
                  <a:schemeClr val="accent1"/>
                </a:solidFill>
                <a:latin typeface="+mj-ea"/>
                <a:ea typeface="+mj-ea"/>
              </a:rPr>
              <a:t>公平性：</a:t>
            </a:r>
            <a:endParaRPr lang="zh-CN" altLang="en-US" sz="2000" b="1" spc="100" dirty="0" smtClean="0">
              <a:solidFill>
                <a:schemeClr val="accent1"/>
              </a:solidFill>
              <a:latin typeface="+mj-ea"/>
              <a:ea typeface="+mj-ea"/>
            </a:endParaRPr>
          </a:p>
        </p:txBody>
      </p:sp>
      <p:sp>
        <p:nvSpPr>
          <p:cNvPr id="6" name="矩形 5"/>
          <p:cNvSpPr/>
          <p:nvPr/>
        </p:nvSpPr>
        <p:spPr>
          <a:xfrm>
            <a:off x="2410153" y="2445816"/>
            <a:ext cx="5032147" cy="369332"/>
          </a:xfrm>
          <a:prstGeom prst="rect">
            <a:avLst/>
          </a:prstGeom>
        </p:spPr>
        <p:txBody>
          <a:bodyPr wrap="none">
            <a:spAutoFit/>
          </a:bodyPr>
          <a:lstStyle/>
          <a:p>
            <a:r>
              <a:rPr lang="zh-CN" altLang="en-US" dirty="0"/>
              <a:t>算法可以根据相关性对曝光量进行公平的分配。</a:t>
            </a:r>
          </a:p>
        </p:txBody>
      </p:sp>
      <p:sp>
        <p:nvSpPr>
          <p:cNvPr id="10" name="文本框 9"/>
          <p:cNvSpPr txBox="1"/>
          <p:nvPr/>
        </p:nvSpPr>
        <p:spPr>
          <a:xfrm>
            <a:off x="733376" y="2980097"/>
            <a:ext cx="1796372" cy="492443"/>
          </a:xfrm>
          <a:prstGeom prst="rect">
            <a:avLst/>
          </a:prstGeom>
          <a:noFill/>
          <a:ln>
            <a:noFill/>
          </a:ln>
        </p:spPr>
        <p:txBody>
          <a:bodyPr wrap="square" rtlCol="0">
            <a:spAutoFit/>
          </a:bodyPr>
          <a:lstStyle/>
          <a:p>
            <a:pPr algn="dist">
              <a:lnSpc>
                <a:spcPct val="130000"/>
              </a:lnSpc>
            </a:pPr>
            <a:r>
              <a:rPr lang="zh-CN" altLang="en-US" sz="2000" b="1" spc="100" dirty="0" smtClean="0">
                <a:solidFill>
                  <a:schemeClr val="accent1"/>
                </a:solidFill>
                <a:latin typeface="+mj-ea"/>
                <a:ea typeface="+mj-ea"/>
              </a:rPr>
              <a:t>无</a:t>
            </a:r>
            <a:r>
              <a:rPr lang="zh-CN" altLang="en-US" sz="2000" b="1" spc="100" dirty="0">
                <a:solidFill>
                  <a:schemeClr val="accent1"/>
                </a:solidFill>
                <a:latin typeface="+mj-ea"/>
                <a:ea typeface="+mj-ea"/>
              </a:rPr>
              <a:t>偏性</a:t>
            </a:r>
            <a:r>
              <a:rPr lang="zh-CN" altLang="en-US" sz="2000" b="1" spc="100" dirty="0" smtClean="0">
                <a:solidFill>
                  <a:schemeClr val="accent1"/>
                </a:solidFill>
                <a:latin typeface="+mj-ea"/>
                <a:ea typeface="+mj-ea"/>
              </a:rPr>
              <a:t>：</a:t>
            </a:r>
            <a:endParaRPr lang="zh-CN" altLang="en-US" sz="2000" b="1" spc="100" dirty="0" smtClean="0">
              <a:solidFill>
                <a:schemeClr val="accent1"/>
              </a:solidFill>
              <a:latin typeface="+mj-ea"/>
              <a:ea typeface="+mj-ea"/>
            </a:endParaRPr>
          </a:p>
        </p:txBody>
      </p:sp>
      <p:sp>
        <p:nvSpPr>
          <p:cNvPr id="9" name="矩形 8"/>
          <p:cNvSpPr/>
          <p:nvPr/>
        </p:nvSpPr>
        <p:spPr>
          <a:xfrm>
            <a:off x="2410153" y="3029812"/>
            <a:ext cx="4108817" cy="369332"/>
          </a:xfrm>
          <a:prstGeom prst="rect">
            <a:avLst/>
          </a:prstGeom>
        </p:spPr>
        <p:txBody>
          <a:bodyPr wrap="none">
            <a:spAutoFit/>
          </a:bodyPr>
          <a:lstStyle/>
          <a:p>
            <a:r>
              <a:rPr lang="zh-CN" altLang="en-US" dirty="0"/>
              <a:t>用来描述用户偏好的统计量是无偏的。</a:t>
            </a:r>
          </a:p>
        </p:txBody>
      </p:sp>
    </p:spTree>
    <p:extLst>
      <p:ext uri="{BB962C8B-B14F-4D97-AF65-F5344CB8AC3E}">
        <p14:creationId xmlns:p14="http://schemas.microsoft.com/office/powerpoint/2010/main" val="48643548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dirty="0"/>
              <a:t>Fairco</a:t>
            </a:r>
            <a:r>
              <a:rPr lang="zh-CN" altLang="en-US" dirty="0"/>
              <a:t>算法</a:t>
            </a:r>
          </a:p>
        </p:txBody>
      </p:sp>
      <p:sp>
        <p:nvSpPr>
          <p:cNvPr id="5" name="文本框 4"/>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03</a:t>
            </a:r>
            <a:endParaRPr lang="zh-CN" altLang="en-US" sz="3200" spc="100" dirty="0" smtClean="0">
              <a:solidFill>
                <a:schemeClr val="bg1"/>
              </a:solidFill>
            </a:endParaRPr>
          </a:p>
        </p:txBody>
      </p:sp>
      <p:sp>
        <p:nvSpPr>
          <p:cNvPr id="24" name="文本框 23"/>
          <p:cNvSpPr txBox="1"/>
          <p:nvPr/>
        </p:nvSpPr>
        <p:spPr>
          <a:xfrm>
            <a:off x="753782" y="1459110"/>
            <a:ext cx="10865500" cy="1892826"/>
          </a:xfrm>
          <a:prstGeom prst="rect">
            <a:avLst/>
          </a:prstGeom>
          <a:noFill/>
        </p:spPr>
        <p:txBody>
          <a:bodyPr wrap="square" rtlCol="0">
            <a:spAutoFit/>
          </a:bodyPr>
          <a:lstStyle/>
          <a:p>
            <a:pPr>
              <a:lnSpc>
                <a:spcPct val="130000"/>
              </a:lnSpc>
            </a:pPr>
            <a:r>
              <a:rPr lang="zh-CN" altLang="en-US" spc="100" dirty="0">
                <a:latin typeface="+mn-ea"/>
              </a:rPr>
              <a:t>公平性问题的核心就是如何公平合理地曝光。这里我们对如何判断是否曝光以及如何衡量用户对物料偏好两个变量进行建模。</a:t>
            </a:r>
          </a:p>
          <a:p>
            <a:pPr>
              <a:lnSpc>
                <a:spcPct val="130000"/>
              </a:lnSpc>
            </a:pPr>
            <a:r>
              <a:rPr lang="zh-CN" altLang="en-US" spc="100" dirty="0" smtClean="0">
                <a:latin typeface="+mn-ea"/>
              </a:rPr>
              <a:t>是否</a:t>
            </a:r>
            <a:r>
              <a:rPr lang="zh-CN" altLang="en-US" spc="100" dirty="0">
                <a:latin typeface="+mn-ea"/>
              </a:rPr>
              <a:t>曝光实际上和排序打分、用户信息、相关性</a:t>
            </a:r>
            <a:r>
              <a:rPr lang="zh-CN" altLang="en-US" spc="100" dirty="0" smtClean="0">
                <a:latin typeface="+mn-ea"/>
              </a:rPr>
              <a:t>有关。</a:t>
            </a:r>
            <a:endParaRPr lang="en-US" altLang="zh-CN" spc="100" dirty="0" smtClean="0">
              <a:latin typeface="+mn-ea"/>
            </a:endParaRPr>
          </a:p>
          <a:p>
            <a:pPr>
              <a:lnSpc>
                <a:spcPct val="130000"/>
              </a:lnSpc>
            </a:pPr>
            <a:r>
              <a:rPr lang="zh-CN" altLang="en-US" spc="100" dirty="0">
                <a:latin typeface="+mn-ea"/>
              </a:rPr>
              <a:t>公平的实现在于消除差异，那么公平的衡量问题就可以转为差异的衡量问题，差异低了，公平自然就高了。</a:t>
            </a:r>
          </a:p>
        </p:txBody>
      </p:sp>
      <p:sp>
        <p:nvSpPr>
          <p:cNvPr id="17" name="AutoShape 10" descr="[公式]"/>
          <p:cNvSpPr>
            <a:spLocks noChangeAspect="1" noChangeArrowheads="1"/>
          </p:cNvSpPr>
          <p:nvPr/>
        </p:nvSpPr>
        <p:spPr bwMode="auto">
          <a:xfrm>
            <a:off x="2074990" y="2942116"/>
            <a:ext cx="4861269" cy="4861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12" descr="[公式]"/>
          <p:cNvSpPr>
            <a:spLocks noChangeAspect="1" noChangeArrowheads="1"/>
          </p:cNvSpPr>
          <p:nvPr/>
        </p:nvSpPr>
        <p:spPr bwMode="auto">
          <a:xfrm>
            <a:off x="1770190" y="278971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 name="图片 19"/>
          <p:cNvPicPr>
            <a:picLocks noChangeAspect="1"/>
          </p:cNvPicPr>
          <p:nvPr/>
        </p:nvPicPr>
        <p:blipFill>
          <a:blip r:embed="rId2"/>
          <a:stretch>
            <a:fillRect/>
          </a:stretch>
        </p:blipFill>
        <p:spPr>
          <a:xfrm>
            <a:off x="934607" y="3455871"/>
            <a:ext cx="4029075" cy="552450"/>
          </a:xfrm>
          <a:prstGeom prst="rect">
            <a:avLst/>
          </a:prstGeom>
        </p:spPr>
      </p:pic>
      <p:sp>
        <p:nvSpPr>
          <p:cNvPr id="21" name="矩形 20"/>
          <p:cNvSpPr/>
          <p:nvPr/>
        </p:nvSpPr>
        <p:spPr>
          <a:xfrm>
            <a:off x="733376" y="4514742"/>
            <a:ext cx="10845094" cy="923330"/>
          </a:xfrm>
          <a:prstGeom prst="rect">
            <a:avLst/>
          </a:prstGeom>
        </p:spPr>
        <p:txBody>
          <a:bodyPr wrap="square">
            <a:spAutoFit/>
          </a:bodyPr>
          <a:lstStyle/>
          <a:p>
            <a:r>
              <a:rPr lang="zh-CN" altLang="en-US" dirty="0" smtClean="0"/>
              <a:t>              ，即某</a:t>
            </a:r>
            <a:r>
              <a:rPr lang="zh-CN" altLang="en-US" dirty="0"/>
              <a:t>一类物料单位偏好下的期望曝光。这点非常遵从推荐系统中“根据偏好推荐内容”的宗旨，我们希望物料的偏好越大，曝光度越高。那么所谓的公平，其实就是希望每种物料的“单位偏好下的期望曝光”尽可能接近，所以有了 </a:t>
            </a:r>
            <a:r>
              <a:rPr lang="zh-CN" altLang="en-US" dirty="0" smtClean="0"/>
              <a:t>              变量</a:t>
            </a:r>
            <a:r>
              <a:rPr lang="zh-CN" altLang="en-US" dirty="0"/>
              <a:t>，作者把它称为“</a:t>
            </a:r>
            <a:r>
              <a:rPr lang="en-US" altLang="zh-CN" dirty="0"/>
              <a:t>exposure-based fairness disparity”</a:t>
            </a:r>
            <a:endParaRPr lang="zh-CN" altLang="en-US" dirty="0"/>
          </a:p>
        </p:txBody>
      </p:sp>
      <p:pic>
        <p:nvPicPr>
          <p:cNvPr id="22" name="图片 21"/>
          <p:cNvPicPr>
            <a:picLocks noChangeAspect="1"/>
          </p:cNvPicPr>
          <p:nvPr/>
        </p:nvPicPr>
        <p:blipFill>
          <a:blip r:embed="rId3"/>
          <a:stretch>
            <a:fillRect/>
          </a:stretch>
        </p:blipFill>
        <p:spPr>
          <a:xfrm>
            <a:off x="351351" y="4233754"/>
            <a:ext cx="1323975" cy="561975"/>
          </a:xfrm>
          <a:prstGeom prst="rect">
            <a:avLst/>
          </a:prstGeom>
        </p:spPr>
      </p:pic>
      <p:pic>
        <p:nvPicPr>
          <p:cNvPr id="23" name="图片 22"/>
          <p:cNvPicPr>
            <a:picLocks noChangeAspect="1"/>
          </p:cNvPicPr>
          <p:nvPr/>
        </p:nvPicPr>
        <p:blipFill>
          <a:blip r:embed="rId4"/>
          <a:stretch>
            <a:fillRect/>
          </a:stretch>
        </p:blipFill>
        <p:spPr>
          <a:xfrm>
            <a:off x="3849001" y="5152322"/>
            <a:ext cx="885825" cy="285750"/>
          </a:xfrm>
          <a:prstGeom prst="rect">
            <a:avLst/>
          </a:prstGeom>
        </p:spPr>
      </p:pic>
      <p:sp>
        <p:nvSpPr>
          <p:cNvPr id="25" name="文本框 24"/>
          <p:cNvSpPr txBox="1"/>
          <p:nvPr/>
        </p:nvSpPr>
        <p:spPr>
          <a:xfrm>
            <a:off x="777140" y="886850"/>
            <a:ext cx="1796372" cy="597921"/>
          </a:xfrm>
          <a:prstGeom prst="rect">
            <a:avLst/>
          </a:prstGeom>
          <a:noFill/>
          <a:ln>
            <a:noFill/>
          </a:ln>
        </p:spPr>
        <p:txBody>
          <a:bodyPr wrap="square" rtlCol="0">
            <a:spAutoFit/>
          </a:bodyPr>
          <a:lstStyle/>
          <a:p>
            <a:pPr>
              <a:lnSpc>
                <a:spcPct val="130000"/>
              </a:lnSpc>
            </a:pPr>
            <a:r>
              <a:rPr lang="zh-CN" altLang="en-US" sz="2800" b="1" spc="100" dirty="0">
                <a:solidFill>
                  <a:schemeClr val="accent1"/>
                </a:solidFill>
                <a:latin typeface="+mj-ea"/>
                <a:ea typeface="+mj-ea"/>
              </a:rPr>
              <a:t>公平性</a:t>
            </a:r>
            <a:endParaRPr lang="zh-CN" altLang="en-US" sz="2800" b="1" spc="100" dirty="0" smtClean="0">
              <a:solidFill>
                <a:schemeClr val="accent1"/>
              </a:solidFill>
              <a:latin typeface="+mj-ea"/>
              <a:ea typeface="+mj-ea"/>
            </a:endParaRPr>
          </a:p>
        </p:txBody>
      </p:sp>
    </p:spTree>
    <p:extLst>
      <p:ext uri="{BB962C8B-B14F-4D97-AF65-F5344CB8AC3E}">
        <p14:creationId xmlns:p14="http://schemas.microsoft.com/office/powerpoint/2010/main" val="333613630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dirty="0"/>
              <a:t>Fairco</a:t>
            </a:r>
            <a:r>
              <a:rPr lang="zh-CN" altLang="en-US" dirty="0"/>
              <a:t>算法</a:t>
            </a:r>
          </a:p>
        </p:txBody>
      </p:sp>
      <p:sp>
        <p:nvSpPr>
          <p:cNvPr id="5" name="文本框 4"/>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03</a:t>
            </a:r>
            <a:endParaRPr lang="zh-CN" altLang="en-US" sz="3200" spc="100" dirty="0" smtClean="0">
              <a:solidFill>
                <a:schemeClr val="bg1"/>
              </a:solidFill>
            </a:endParaRPr>
          </a:p>
        </p:txBody>
      </p:sp>
      <p:sp>
        <p:nvSpPr>
          <p:cNvPr id="24" name="文本框 23"/>
          <p:cNvSpPr txBox="1"/>
          <p:nvPr/>
        </p:nvSpPr>
        <p:spPr>
          <a:xfrm>
            <a:off x="753782" y="1459110"/>
            <a:ext cx="10865500" cy="1892826"/>
          </a:xfrm>
          <a:prstGeom prst="rect">
            <a:avLst/>
          </a:prstGeom>
          <a:noFill/>
        </p:spPr>
        <p:txBody>
          <a:bodyPr wrap="square" rtlCol="0">
            <a:spAutoFit/>
          </a:bodyPr>
          <a:lstStyle/>
          <a:p>
            <a:pPr>
              <a:lnSpc>
                <a:spcPct val="130000"/>
              </a:lnSpc>
            </a:pPr>
            <a:r>
              <a:rPr lang="zh-CN" altLang="en-US" spc="100" dirty="0">
                <a:latin typeface="+mn-ea"/>
              </a:rPr>
              <a:t>需要考虑无偏性的变量一共</a:t>
            </a:r>
            <a:r>
              <a:rPr lang="en-US" altLang="zh-CN" spc="100" dirty="0">
                <a:latin typeface="+mn-ea"/>
              </a:rPr>
              <a:t>3</a:t>
            </a:r>
            <a:r>
              <a:rPr lang="zh-CN" altLang="en-US" spc="100" dirty="0">
                <a:latin typeface="+mn-ea"/>
              </a:rPr>
              <a:t>个：</a:t>
            </a:r>
          </a:p>
          <a:p>
            <a:pPr>
              <a:lnSpc>
                <a:spcPct val="130000"/>
              </a:lnSpc>
            </a:pPr>
            <a:endParaRPr lang="zh-CN" altLang="en-US" spc="100" dirty="0">
              <a:latin typeface="+mn-ea"/>
            </a:endParaRPr>
          </a:p>
          <a:p>
            <a:pPr>
              <a:lnSpc>
                <a:spcPct val="130000"/>
              </a:lnSpc>
            </a:pPr>
            <a:r>
              <a:rPr lang="en-US" altLang="zh-CN" spc="100" dirty="0" smtClean="0">
                <a:latin typeface="+mn-ea"/>
              </a:rPr>
              <a:t>1.</a:t>
            </a:r>
            <a:r>
              <a:rPr lang="zh-CN" altLang="en-US" spc="100" dirty="0" smtClean="0">
                <a:latin typeface="+mn-ea"/>
              </a:rPr>
              <a:t>位置</a:t>
            </a:r>
            <a:r>
              <a:rPr lang="zh-CN" altLang="en-US" spc="100" dirty="0">
                <a:latin typeface="+mn-ea"/>
              </a:rPr>
              <a:t>偏差 </a:t>
            </a:r>
            <a:endParaRPr lang="en-US" altLang="zh-CN" spc="100" dirty="0">
              <a:latin typeface="+mn-ea"/>
            </a:endParaRPr>
          </a:p>
          <a:p>
            <a:pPr>
              <a:lnSpc>
                <a:spcPct val="130000"/>
              </a:lnSpc>
            </a:pPr>
            <a:r>
              <a:rPr lang="en-US" altLang="zh-CN" spc="100" dirty="0" smtClean="0">
                <a:latin typeface="+mn-ea"/>
              </a:rPr>
              <a:t>2.</a:t>
            </a:r>
            <a:r>
              <a:rPr lang="zh-CN" altLang="en-US" spc="100" dirty="0" smtClean="0">
                <a:latin typeface="+mn-ea"/>
              </a:rPr>
              <a:t>用户</a:t>
            </a:r>
            <a:r>
              <a:rPr lang="zh-CN" altLang="en-US" spc="100" dirty="0">
                <a:latin typeface="+mn-ea"/>
              </a:rPr>
              <a:t>对物料的平均相关性 </a:t>
            </a:r>
            <a:endParaRPr lang="en-US" altLang="zh-CN" spc="100" dirty="0">
              <a:latin typeface="+mn-ea"/>
            </a:endParaRPr>
          </a:p>
          <a:p>
            <a:pPr>
              <a:lnSpc>
                <a:spcPct val="130000"/>
              </a:lnSpc>
            </a:pPr>
            <a:r>
              <a:rPr lang="en-US" altLang="zh-CN" spc="100" dirty="0" smtClean="0">
                <a:latin typeface="+mn-ea"/>
              </a:rPr>
              <a:t>3.</a:t>
            </a:r>
            <a:r>
              <a:rPr lang="zh-CN" altLang="en-US" spc="100" dirty="0" smtClean="0">
                <a:latin typeface="+mn-ea"/>
              </a:rPr>
              <a:t>全局</a:t>
            </a:r>
            <a:r>
              <a:rPr lang="zh-CN" altLang="en-US" spc="100" dirty="0">
                <a:latin typeface="+mn-ea"/>
              </a:rPr>
              <a:t>的物料期望相关性 </a:t>
            </a:r>
            <a:endParaRPr lang="en-US" altLang="zh-CN" spc="100" dirty="0">
              <a:latin typeface="+mn-ea"/>
            </a:endParaRPr>
          </a:p>
        </p:txBody>
      </p:sp>
      <p:sp>
        <p:nvSpPr>
          <p:cNvPr id="17" name="AutoShape 10" descr="[公式]"/>
          <p:cNvSpPr>
            <a:spLocks noChangeAspect="1" noChangeArrowheads="1"/>
          </p:cNvSpPr>
          <p:nvPr/>
        </p:nvSpPr>
        <p:spPr bwMode="auto">
          <a:xfrm>
            <a:off x="2074990" y="2942116"/>
            <a:ext cx="4861269" cy="4861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12" descr="[公式]"/>
          <p:cNvSpPr>
            <a:spLocks noChangeAspect="1" noChangeArrowheads="1"/>
          </p:cNvSpPr>
          <p:nvPr/>
        </p:nvSpPr>
        <p:spPr bwMode="auto">
          <a:xfrm>
            <a:off x="1770190" y="278971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矩形 20"/>
          <p:cNvSpPr/>
          <p:nvPr/>
        </p:nvSpPr>
        <p:spPr>
          <a:xfrm>
            <a:off x="733376" y="4514742"/>
            <a:ext cx="10845094" cy="646331"/>
          </a:xfrm>
          <a:prstGeom prst="rect">
            <a:avLst/>
          </a:prstGeom>
        </p:spPr>
        <p:txBody>
          <a:bodyPr wrap="square">
            <a:spAutoFit/>
          </a:bodyPr>
          <a:lstStyle/>
          <a:p>
            <a:r>
              <a:rPr lang="zh-CN" altLang="en-US" dirty="0"/>
              <a:t>从公式中我们可以清晰地看到，相关性的计算，是需要依赖每一时间段的 </a:t>
            </a:r>
            <a:r>
              <a:rPr lang="zh-CN" altLang="en-US" dirty="0" smtClean="0"/>
              <a:t>         进行</a:t>
            </a:r>
            <a:r>
              <a:rPr lang="zh-CN" altLang="en-US" dirty="0"/>
              <a:t>动态更新的，从而实现了动态排序。</a:t>
            </a:r>
          </a:p>
        </p:txBody>
      </p:sp>
      <p:sp>
        <p:nvSpPr>
          <p:cNvPr id="25" name="文本框 24"/>
          <p:cNvSpPr txBox="1"/>
          <p:nvPr/>
        </p:nvSpPr>
        <p:spPr>
          <a:xfrm>
            <a:off x="777140" y="886850"/>
            <a:ext cx="1796372" cy="597921"/>
          </a:xfrm>
          <a:prstGeom prst="rect">
            <a:avLst/>
          </a:prstGeom>
          <a:noFill/>
          <a:ln>
            <a:noFill/>
          </a:ln>
        </p:spPr>
        <p:txBody>
          <a:bodyPr wrap="square" rtlCol="0">
            <a:spAutoFit/>
          </a:bodyPr>
          <a:lstStyle/>
          <a:p>
            <a:pPr>
              <a:lnSpc>
                <a:spcPct val="130000"/>
              </a:lnSpc>
            </a:pPr>
            <a:r>
              <a:rPr lang="zh-CN" altLang="en-US" sz="2800" b="1" spc="100" dirty="0" smtClean="0">
                <a:solidFill>
                  <a:schemeClr val="accent1"/>
                </a:solidFill>
                <a:latin typeface="+mj-ea"/>
                <a:ea typeface="+mj-ea"/>
              </a:rPr>
              <a:t>无偏性</a:t>
            </a:r>
            <a:endParaRPr lang="zh-CN" altLang="en-US" sz="2800" b="1" spc="100" dirty="0" smtClean="0">
              <a:solidFill>
                <a:schemeClr val="accent1"/>
              </a:solidFill>
              <a:latin typeface="+mj-ea"/>
              <a:ea typeface="+mj-ea"/>
            </a:endParaRPr>
          </a:p>
        </p:txBody>
      </p:sp>
      <p:pic>
        <p:nvPicPr>
          <p:cNvPr id="3" name="图片 2"/>
          <p:cNvPicPr>
            <a:picLocks noChangeAspect="1"/>
          </p:cNvPicPr>
          <p:nvPr/>
        </p:nvPicPr>
        <p:blipFill>
          <a:blip r:embed="rId2"/>
          <a:stretch>
            <a:fillRect/>
          </a:stretch>
        </p:blipFill>
        <p:spPr>
          <a:xfrm>
            <a:off x="2185344" y="2323103"/>
            <a:ext cx="209550" cy="190500"/>
          </a:xfrm>
          <a:prstGeom prst="rect">
            <a:avLst/>
          </a:prstGeom>
        </p:spPr>
      </p:pic>
      <p:pic>
        <p:nvPicPr>
          <p:cNvPr id="6" name="图片 5"/>
          <p:cNvPicPr>
            <a:picLocks noChangeAspect="1"/>
          </p:cNvPicPr>
          <p:nvPr/>
        </p:nvPicPr>
        <p:blipFill>
          <a:blip r:embed="rId3"/>
          <a:stretch>
            <a:fillRect/>
          </a:stretch>
        </p:blipFill>
        <p:spPr>
          <a:xfrm>
            <a:off x="3977588" y="2664512"/>
            <a:ext cx="628650" cy="219075"/>
          </a:xfrm>
          <a:prstGeom prst="rect">
            <a:avLst/>
          </a:prstGeom>
        </p:spPr>
      </p:pic>
      <p:pic>
        <p:nvPicPr>
          <p:cNvPr id="7" name="图片 6"/>
          <p:cNvPicPr>
            <a:picLocks noChangeAspect="1"/>
          </p:cNvPicPr>
          <p:nvPr/>
        </p:nvPicPr>
        <p:blipFill>
          <a:blip r:embed="rId4"/>
          <a:stretch>
            <a:fillRect/>
          </a:stretch>
        </p:blipFill>
        <p:spPr>
          <a:xfrm>
            <a:off x="3834112" y="3035988"/>
            <a:ext cx="447675" cy="219075"/>
          </a:xfrm>
          <a:prstGeom prst="rect">
            <a:avLst/>
          </a:prstGeom>
        </p:spPr>
      </p:pic>
      <p:pic>
        <p:nvPicPr>
          <p:cNvPr id="8" name="图片 7"/>
          <p:cNvPicPr>
            <a:picLocks noChangeAspect="1"/>
          </p:cNvPicPr>
          <p:nvPr/>
        </p:nvPicPr>
        <p:blipFill>
          <a:blip r:embed="rId5"/>
          <a:stretch>
            <a:fillRect/>
          </a:stretch>
        </p:blipFill>
        <p:spPr>
          <a:xfrm>
            <a:off x="884365" y="3577647"/>
            <a:ext cx="1771650" cy="647700"/>
          </a:xfrm>
          <a:prstGeom prst="rect">
            <a:avLst/>
          </a:prstGeom>
        </p:spPr>
      </p:pic>
      <p:pic>
        <p:nvPicPr>
          <p:cNvPr id="9" name="图片 8"/>
          <p:cNvPicPr>
            <a:picLocks noChangeAspect="1"/>
          </p:cNvPicPr>
          <p:nvPr/>
        </p:nvPicPr>
        <p:blipFill>
          <a:blip r:embed="rId6"/>
          <a:stretch>
            <a:fillRect/>
          </a:stretch>
        </p:blipFill>
        <p:spPr>
          <a:xfrm>
            <a:off x="8238931" y="4570543"/>
            <a:ext cx="514350" cy="266700"/>
          </a:xfrm>
          <a:prstGeom prst="rect">
            <a:avLst/>
          </a:prstGeom>
        </p:spPr>
      </p:pic>
    </p:spTree>
    <p:extLst>
      <p:ext uri="{BB962C8B-B14F-4D97-AF65-F5344CB8AC3E}">
        <p14:creationId xmlns:p14="http://schemas.microsoft.com/office/powerpoint/2010/main" val="429016397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en-US" altLang="zh-CN" dirty="0"/>
              <a:t>Fairco</a:t>
            </a:r>
            <a:r>
              <a:rPr lang="zh-CN" altLang="en-US" dirty="0"/>
              <a:t>算法</a:t>
            </a:r>
          </a:p>
        </p:txBody>
      </p:sp>
      <p:sp>
        <p:nvSpPr>
          <p:cNvPr id="5" name="文本框 4"/>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03</a:t>
            </a:r>
            <a:endParaRPr lang="zh-CN" altLang="en-US" sz="3200" spc="100" dirty="0" smtClean="0">
              <a:solidFill>
                <a:schemeClr val="bg1"/>
              </a:solidFill>
            </a:endParaRPr>
          </a:p>
        </p:txBody>
      </p:sp>
      <p:sp>
        <p:nvSpPr>
          <p:cNvPr id="24" name="文本框 23"/>
          <p:cNvSpPr txBox="1"/>
          <p:nvPr/>
        </p:nvSpPr>
        <p:spPr>
          <a:xfrm>
            <a:off x="753782" y="1459110"/>
            <a:ext cx="10865500" cy="401328"/>
          </a:xfrm>
          <a:prstGeom prst="rect">
            <a:avLst/>
          </a:prstGeom>
          <a:noFill/>
        </p:spPr>
        <p:txBody>
          <a:bodyPr wrap="square" rtlCol="0">
            <a:spAutoFit/>
          </a:bodyPr>
          <a:lstStyle/>
          <a:p>
            <a:pPr>
              <a:lnSpc>
                <a:spcPct val="130000"/>
              </a:lnSpc>
            </a:pPr>
            <a:r>
              <a:rPr lang="zh-CN" altLang="en-US" spc="100" dirty="0">
                <a:latin typeface="+mn-ea"/>
              </a:rPr>
              <a:t>得到衡量全局所有内容曝光的公平性的变量，</a:t>
            </a:r>
            <a:endParaRPr lang="en-US" altLang="zh-CN" spc="100" dirty="0">
              <a:latin typeface="+mn-ea"/>
            </a:endParaRPr>
          </a:p>
        </p:txBody>
      </p:sp>
      <p:sp>
        <p:nvSpPr>
          <p:cNvPr id="17" name="AutoShape 10" descr="[公式]"/>
          <p:cNvSpPr>
            <a:spLocks noChangeAspect="1" noChangeArrowheads="1"/>
          </p:cNvSpPr>
          <p:nvPr/>
        </p:nvSpPr>
        <p:spPr bwMode="auto">
          <a:xfrm>
            <a:off x="2074990" y="2942116"/>
            <a:ext cx="4861269" cy="4861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12" descr="[公式]"/>
          <p:cNvSpPr>
            <a:spLocks noChangeAspect="1" noChangeArrowheads="1"/>
          </p:cNvSpPr>
          <p:nvPr/>
        </p:nvSpPr>
        <p:spPr bwMode="auto">
          <a:xfrm>
            <a:off x="1770190" y="278971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文本框 24"/>
          <p:cNvSpPr txBox="1"/>
          <p:nvPr/>
        </p:nvSpPr>
        <p:spPr>
          <a:xfrm>
            <a:off x="753781" y="953190"/>
            <a:ext cx="3760553" cy="652486"/>
          </a:xfrm>
          <a:prstGeom prst="rect">
            <a:avLst/>
          </a:prstGeom>
          <a:noFill/>
          <a:ln>
            <a:noFill/>
          </a:ln>
        </p:spPr>
        <p:txBody>
          <a:bodyPr wrap="square" rtlCol="0">
            <a:spAutoFit/>
          </a:bodyPr>
          <a:lstStyle/>
          <a:p>
            <a:pPr>
              <a:lnSpc>
                <a:spcPct val="130000"/>
              </a:lnSpc>
            </a:pPr>
            <a:r>
              <a:rPr lang="zh-CN" altLang="en-US" sz="2800" b="1" spc="100" dirty="0">
                <a:solidFill>
                  <a:schemeClr val="accent1"/>
                </a:solidFill>
                <a:latin typeface="+mj-ea"/>
                <a:ea typeface="+mj-ea"/>
              </a:rPr>
              <a:t>公平性的动态控制</a:t>
            </a:r>
            <a:endParaRPr lang="zh-CN" altLang="en-US" sz="2800" b="1" spc="100" dirty="0" smtClean="0">
              <a:solidFill>
                <a:schemeClr val="accent1"/>
              </a:solidFill>
              <a:latin typeface="+mj-ea"/>
              <a:ea typeface="+mj-ea"/>
            </a:endParaRPr>
          </a:p>
        </p:txBody>
      </p:sp>
      <p:pic>
        <p:nvPicPr>
          <p:cNvPr id="2" name="图片 1"/>
          <p:cNvPicPr>
            <a:picLocks noChangeAspect="1"/>
          </p:cNvPicPr>
          <p:nvPr/>
        </p:nvPicPr>
        <p:blipFill>
          <a:blip r:embed="rId2"/>
          <a:stretch>
            <a:fillRect/>
          </a:stretch>
        </p:blipFill>
        <p:spPr>
          <a:xfrm>
            <a:off x="5733021" y="1279433"/>
            <a:ext cx="3543300" cy="790575"/>
          </a:xfrm>
          <a:prstGeom prst="rect">
            <a:avLst/>
          </a:prstGeom>
        </p:spPr>
      </p:pic>
      <p:sp>
        <p:nvSpPr>
          <p:cNvPr id="10" name="矩形 9"/>
          <p:cNvSpPr/>
          <p:nvPr/>
        </p:nvSpPr>
        <p:spPr>
          <a:xfrm>
            <a:off x="869200" y="2231085"/>
            <a:ext cx="3634328" cy="369332"/>
          </a:xfrm>
          <a:prstGeom prst="rect">
            <a:avLst/>
          </a:prstGeom>
        </p:spPr>
        <p:txBody>
          <a:bodyPr wrap="none">
            <a:spAutoFit/>
          </a:bodyPr>
          <a:lstStyle/>
          <a:p>
            <a:r>
              <a:rPr lang="zh-CN" altLang="en-US" dirty="0"/>
              <a:t>显然 </a:t>
            </a:r>
            <a:r>
              <a:rPr lang="en-US" altLang="zh-CN" dirty="0"/>
              <a:t> </a:t>
            </a:r>
            <a:r>
              <a:rPr lang="en-US" altLang="zh-CN" dirty="0" smtClean="0"/>
              <a:t>     </a:t>
            </a:r>
            <a:r>
              <a:rPr lang="zh-CN" altLang="en-US" dirty="0" smtClean="0"/>
              <a:t>尽可能</a:t>
            </a:r>
            <a:r>
              <a:rPr lang="zh-CN" altLang="en-US" dirty="0"/>
              <a:t>小，代表越公平。</a:t>
            </a:r>
          </a:p>
        </p:txBody>
      </p:sp>
      <p:pic>
        <p:nvPicPr>
          <p:cNvPr id="11" name="图片 10"/>
          <p:cNvPicPr>
            <a:picLocks noChangeAspect="1"/>
          </p:cNvPicPr>
          <p:nvPr/>
        </p:nvPicPr>
        <p:blipFill>
          <a:blip r:embed="rId3"/>
          <a:stretch>
            <a:fillRect/>
          </a:stretch>
        </p:blipFill>
        <p:spPr>
          <a:xfrm>
            <a:off x="1474915" y="2281450"/>
            <a:ext cx="295275" cy="266700"/>
          </a:xfrm>
          <a:prstGeom prst="rect">
            <a:avLst/>
          </a:prstGeom>
        </p:spPr>
      </p:pic>
      <p:sp>
        <p:nvSpPr>
          <p:cNvPr id="12" name="矩形 11"/>
          <p:cNvSpPr/>
          <p:nvPr/>
        </p:nvSpPr>
        <p:spPr>
          <a:xfrm>
            <a:off x="840259" y="2789715"/>
            <a:ext cx="10873946" cy="923330"/>
          </a:xfrm>
          <a:prstGeom prst="rect">
            <a:avLst/>
          </a:prstGeom>
        </p:spPr>
        <p:txBody>
          <a:bodyPr wrap="square">
            <a:spAutoFit/>
          </a:bodyPr>
          <a:lstStyle/>
          <a:p>
            <a:r>
              <a:rPr lang="zh-CN" altLang="en-US" dirty="0"/>
              <a:t>这也就是这篇论文提到的 </a:t>
            </a:r>
            <a:r>
              <a:rPr lang="en-US" altLang="zh-CN" dirty="0" err="1"/>
              <a:t>FairCo</a:t>
            </a:r>
            <a:r>
              <a:rPr lang="en-US" altLang="zh-CN" dirty="0"/>
              <a:t> </a:t>
            </a:r>
            <a:r>
              <a:rPr lang="zh-CN" altLang="en-US" dirty="0"/>
              <a:t>了，</a:t>
            </a:r>
            <a:r>
              <a:rPr lang="en-US" altLang="zh-CN" dirty="0" err="1"/>
              <a:t>FairCo</a:t>
            </a:r>
            <a:r>
              <a:rPr lang="en-US" altLang="zh-CN" dirty="0"/>
              <a:t> </a:t>
            </a:r>
            <a:r>
              <a:rPr lang="zh-CN" altLang="en-US" dirty="0"/>
              <a:t>的思路来源于 </a:t>
            </a:r>
            <a:r>
              <a:rPr lang="en-US" altLang="zh-CN" dirty="0"/>
              <a:t>Proportional Controller[3]</a:t>
            </a:r>
            <a:r>
              <a:rPr lang="zh-CN" altLang="en-US" dirty="0"/>
              <a:t>，其核心是为了在常态信号下控制特定信号而构建的一种模型。在这里，常态是能根据用户的偏好为用户推荐内容，需要控制的就是不能让特定组的条目出现的过多。 所以构建的形式就是这样的：</a:t>
            </a:r>
          </a:p>
        </p:txBody>
      </p:sp>
      <p:pic>
        <p:nvPicPr>
          <p:cNvPr id="13" name="图片 12"/>
          <p:cNvPicPr>
            <a:picLocks noChangeAspect="1"/>
          </p:cNvPicPr>
          <p:nvPr/>
        </p:nvPicPr>
        <p:blipFill>
          <a:blip r:embed="rId4"/>
          <a:stretch>
            <a:fillRect/>
          </a:stretch>
        </p:blipFill>
        <p:spPr>
          <a:xfrm>
            <a:off x="1036333" y="3867816"/>
            <a:ext cx="4352925" cy="342900"/>
          </a:xfrm>
          <a:prstGeom prst="rect">
            <a:avLst/>
          </a:prstGeom>
        </p:spPr>
      </p:pic>
      <p:sp>
        <p:nvSpPr>
          <p:cNvPr id="14" name="矩形 13"/>
          <p:cNvSpPr/>
          <p:nvPr/>
        </p:nvSpPr>
        <p:spPr>
          <a:xfrm>
            <a:off x="1036333" y="4492775"/>
            <a:ext cx="877163" cy="369332"/>
          </a:xfrm>
          <a:prstGeom prst="rect">
            <a:avLst/>
          </a:prstGeom>
        </p:spPr>
        <p:txBody>
          <a:bodyPr wrap="none">
            <a:spAutoFit/>
          </a:bodyPr>
          <a:lstStyle/>
          <a:p>
            <a:r>
              <a:rPr lang="zh-CN" altLang="en-US" dirty="0">
                <a:solidFill>
                  <a:srgbClr val="121212"/>
                </a:solidFill>
                <a:latin typeface="-apple-system"/>
              </a:rPr>
              <a:t>其中，</a:t>
            </a:r>
            <a:endParaRPr lang="zh-CN" altLang="en-US" dirty="0"/>
          </a:p>
        </p:txBody>
      </p:sp>
      <p:pic>
        <p:nvPicPr>
          <p:cNvPr id="15" name="图片 14"/>
          <p:cNvPicPr>
            <a:picLocks noChangeAspect="1"/>
          </p:cNvPicPr>
          <p:nvPr/>
        </p:nvPicPr>
        <p:blipFill>
          <a:blip r:embed="rId5"/>
          <a:stretch>
            <a:fillRect/>
          </a:stretch>
        </p:blipFill>
        <p:spPr>
          <a:xfrm>
            <a:off x="1990982" y="4458366"/>
            <a:ext cx="4286250" cy="438150"/>
          </a:xfrm>
          <a:prstGeom prst="rect">
            <a:avLst/>
          </a:prstGeom>
        </p:spPr>
      </p:pic>
      <p:sp>
        <p:nvSpPr>
          <p:cNvPr id="16" name="矩形 15"/>
          <p:cNvSpPr/>
          <p:nvPr/>
        </p:nvSpPr>
        <p:spPr>
          <a:xfrm>
            <a:off x="1086106" y="5178575"/>
            <a:ext cx="9977309" cy="369332"/>
          </a:xfrm>
          <a:prstGeom prst="rect">
            <a:avLst/>
          </a:prstGeom>
        </p:spPr>
        <p:txBody>
          <a:bodyPr wrap="square">
            <a:spAutoFit/>
          </a:bodyPr>
          <a:lstStyle/>
          <a:p>
            <a:r>
              <a:rPr lang="en-US" altLang="zh-CN" dirty="0" smtClean="0"/>
              <a:t>   </a:t>
            </a:r>
            <a:r>
              <a:rPr lang="zh-CN" altLang="en-US" dirty="0" smtClean="0"/>
              <a:t>是</a:t>
            </a:r>
            <a:r>
              <a:rPr lang="zh-CN" altLang="en-US" dirty="0"/>
              <a:t>为了找出与所有类差距最大的那个类，对曝光不足的要推高，曝光过多的要拉低。</a:t>
            </a:r>
          </a:p>
        </p:txBody>
      </p:sp>
      <p:pic>
        <p:nvPicPr>
          <p:cNvPr id="22" name="图片 21"/>
          <p:cNvPicPr>
            <a:picLocks noChangeAspect="1"/>
          </p:cNvPicPr>
          <p:nvPr/>
        </p:nvPicPr>
        <p:blipFill>
          <a:blip r:embed="rId3"/>
          <a:stretch>
            <a:fillRect/>
          </a:stretch>
        </p:blipFill>
        <p:spPr>
          <a:xfrm>
            <a:off x="1036333" y="5229891"/>
            <a:ext cx="295275" cy="266700"/>
          </a:xfrm>
          <a:prstGeom prst="rect">
            <a:avLst/>
          </a:prstGeom>
        </p:spPr>
      </p:pic>
    </p:spTree>
    <p:extLst>
      <p:ext uri="{BB962C8B-B14F-4D97-AF65-F5344CB8AC3E}">
        <p14:creationId xmlns:p14="http://schemas.microsoft.com/office/powerpoint/2010/main" val="183911466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cxnSp>
        <p:nvCxnSpPr>
          <p:cNvPr id="7" name="直接连接符 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30982"/>
            <a:ext cx="12192000" cy="6888982"/>
          </a:xfrm>
          <a:prstGeom prst="rect">
            <a:avLst/>
          </a:prstGeom>
          <a:gradFill>
            <a:gsLst>
              <a:gs pos="100000">
                <a:schemeClr val="accent3">
                  <a:alpha val="77000"/>
                </a:schemeClr>
              </a:gs>
              <a:gs pos="58000">
                <a:schemeClr val="accent2"/>
              </a:gs>
              <a:gs pos="12000">
                <a:schemeClr val="accent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71364" y="50033"/>
            <a:ext cx="6817492" cy="6817492"/>
          </a:xfrm>
          <a:prstGeom prst="ellipse">
            <a:avLst/>
          </a:prstGeom>
          <a:blipFill dpi="0" rotWithShape="1">
            <a:blip r:embed="rId4">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96607" y="2110444"/>
            <a:ext cx="3055155" cy="3154710"/>
          </a:xfrm>
          <a:prstGeom prst="rect">
            <a:avLst/>
          </a:prstGeom>
          <a:noFill/>
          <a:ln>
            <a:noFill/>
          </a:ln>
        </p:spPr>
        <p:txBody>
          <a:bodyPr wrap="square" rtlCol="0">
            <a:spAutoFit/>
          </a:bodyPr>
          <a:lstStyle/>
          <a:p>
            <a:pPr algn="ctr"/>
            <a:r>
              <a:rPr lang="en-US" altLang="zh-CN" sz="19900" b="1" dirty="0" smtClean="0">
                <a:gradFill>
                  <a:gsLst>
                    <a:gs pos="50000">
                      <a:schemeClr val="bg1"/>
                    </a:gs>
                    <a:gs pos="100000">
                      <a:schemeClr val="bg1">
                        <a:alpha val="20000"/>
                      </a:schemeClr>
                    </a:gs>
                  </a:gsLst>
                  <a:lin ang="5400000" scaled="1"/>
                </a:gradFill>
              </a:rPr>
              <a:t>04</a:t>
            </a:r>
            <a:endParaRPr lang="zh-CN" altLang="en-US" sz="19900" b="1" dirty="0">
              <a:gradFill>
                <a:gsLst>
                  <a:gs pos="50000">
                    <a:schemeClr val="bg1"/>
                  </a:gs>
                  <a:gs pos="100000">
                    <a:schemeClr val="bg1">
                      <a:alpha val="20000"/>
                    </a:schemeClr>
                  </a:gs>
                </a:gsLst>
                <a:lin ang="5400000" scaled="1"/>
              </a:gradFill>
            </a:endParaRPr>
          </a:p>
        </p:txBody>
      </p:sp>
      <p:sp>
        <p:nvSpPr>
          <p:cNvPr id="13" name="文本框 12"/>
          <p:cNvSpPr txBox="1"/>
          <p:nvPr/>
        </p:nvSpPr>
        <p:spPr>
          <a:xfrm>
            <a:off x="5865342" y="2628044"/>
            <a:ext cx="3338694" cy="959045"/>
          </a:xfrm>
          <a:prstGeom prst="rect">
            <a:avLst/>
          </a:prstGeom>
          <a:noFill/>
        </p:spPr>
        <p:txBody>
          <a:bodyPr wrap="square" rtlCol="0">
            <a:spAutoFit/>
          </a:bodyPr>
          <a:lstStyle/>
          <a:p>
            <a:pPr algn="ctr">
              <a:lnSpc>
                <a:spcPct val="130000"/>
              </a:lnSpc>
            </a:pPr>
            <a:r>
              <a:rPr lang="zh-CN" altLang="en-US" sz="4800" spc="100" dirty="0" smtClean="0">
                <a:solidFill>
                  <a:schemeClr val="bg1"/>
                </a:solidFill>
                <a:latin typeface="+mj-ea"/>
                <a:ea typeface="+mj-ea"/>
              </a:rPr>
              <a:t>评估和实验</a:t>
            </a:r>
            <a:endParaRPr lang="zh-CN" altLang="en-US" sz="4800" spc="100" dirty="0" smtClean="0">
              <a:solidFill>
                <a:schemeClr val="bg1"/>
              </a:solidFill>
              <a:latin typeface="+mj-ea"/>
              <a:ea typeface="+mj-ea"/>
            </a:endParaRP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5160" y="4164939"/>
            <a:ext cx="1971331" cy="432094"/>
          </a:xfrm>
          <a:prstGeom prst="rect">
            <a:avLst/>
          </a:prstGeom>
        </p:spPr>
      </p:pic>
      <p:sp>
        <p:nvSpPr>
          <p:cNvPr id="16" name="文本框 15"/>
          <p:cNvSpPr txBox="1"/>
          <p:nvPr/>
        </p:nvSpPr>
        <p:spPr>
          <a:xfrm>
            <a:off x="7056490" y="4025161"/>
            <a:ext cx="2147545" cy="665888"/>
          </a:xfrm>
          <a:prstGeom prst="rect">
            <a:avLst/>
          </a:prstGeom>
          <a:noFill/>
        </p:spPr>
        <p:txBody>
          <a:bodyPr wrap="square" rtlCol="0">
            <a:spAutoFit/>
          </a:bodyPr>
          <a:lstStyle/>
          <a:p>
            <a:pPr algn="dist">
              <a:lnSpc>
                <a:spcPct val="130000"/>
              </a:lnSpc>
            </a:pPr>
            <a:r>
              <a:rPr lang="en-US" altLang="zh-CN" sz="3200" spc="100" dirty="0" smtClean="0">
                <a:solidFill>
                  <a:schemeClr val="bg1">
                    <a:alpha val="56000"/>
                  </a:schemeClr>
                </a:solidFill>
                <a:ea typeface="+mj-ea"/>
              </a:rPr>
              <a:t>PART04</a:t>
            </a:r>
            <a:endParaRPr lang="zh-CN" altLang="en-US" sz="3200" spc="100" dirty="0" smtClean="0">
              <a:solidFill>
                <a:schemeClr val="bg1">
                  <a:alpha val="56000"/>
                </a:schemeClr>
              </a:solidFill>
              <a:ea typeface="+mj-ea"/>
            </a:endParaRPr>
          </a:p>
        </p:txBody>
      </p:sp>
    </p:spTree>
    <p:extLst>
      <p:ext uri="{BB962C8B-B14F-4D97-AF65-F5344CB8AC3E}">
        <p14:creationId xmlns:p14="http://schemas.microsoft.com/office/powerpoint/2010/main" val="94644651"/>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smtClean="0"/>
              <a:t>评估和实验</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04</a:t>
            </a:r>
            <a:endParaRPr lang="zh-CN" altLang="en-US" sz="3200" spc="100" dirty="0" smtClean="0">
              <a:solidFill>
                <a:schemeClr val="bg1"/>
              </a:solidFill>
            </a:endParaRPr>
          </a:p>
        </p:txBody>
      </p:sp>
      <p:sp>
        <p:nvSpPr>
          <p:cNvPr id="24" name="文本框 23"/>
          <p:cNvSpPr txBox="1"/>
          <p:nvPr/>
        </p:nvSpPr>
        <p:spPr>
          <a:xfrm>
            <a:off x="618046" y="1037686"/>
            <a:ext cx="9855984" cy="401328"/>
          </a:xfrm>
          <a:prstGeom prst="rect">
            <a:avLst/>
          </a:prstGeom>
          <a:noFill/>
        </p:spPr>
        <p:txBody>
          <a:bodyPr wrap="square" rtlCol="0">
            <a:spAutoFit/>
          </a:bodyPr>
          <a:lstStyle/>
          <a:p>
            <a:pPr>
              <a:lnSpc>
                <a:spcPct val="130000"/>
              </a:lnSpc>
            </a:pPr>
            <a:r>
              <a:rPr lang="en-US" altLang="zh-CN" spc="100" dirty="0">
                <a:solidFill>
                  <a:schemeClr val="accent1">
                    <a:lumMod val="75000"/>
                  </a:schemeClr>
                </a:solidFill>
                <a:latin typeface="+mn-ea"/>
              </a:rPr>
              <a:t>1</a:t>
            </a:r>
            <a:r>
              <a:rPr lang="zh-CN" altLang="en-US" spc="100" dirty="0">
                <a:solidFill>
                  <a:schemeClr val="accent1">
                    <a:lumMod val="75000"/>
                  </a:schemeClr>
                </a:solidFill>
                <a:latin typeface="+mn-ea"/>
              </a:rPr>
              <a:t>、估计无偏平均</a:t>
            </a:r>
            <a:r>
              <a:rPr lang="zh-CN" altLang="en-US" spc="100" dirty="0" smtClean="0">
                <a:solidFill>
                  <a:schemeClr val="accent1">
                    <a:lumMod val="75000"/>
                  </a:schemeClr>
                </a:solidFill>
                <a:latin typeface="+mn-ea"/>
              </a:rPr>
              <a:t>相关性</a:t>
            </a:r>
            <a:endParaRPr lang="zh-CN" altLang="en-US" spc="100" dirty="0">
              <a:solidFill>
                <a:schemeClr val="accent1">
                  <a:lumMod val="75000"/>
                </a:schemeClr>
              </a:solidFill>
              <a:latin typeface="+mn-ea"/>
            </a:endParaRPr>
          </a:p>
        </p:txBody>
      </p:sp>
      <p:sp>
        <p:nvSpPr>
          <p:cNvPr id="3" name="矩形 2"/>
          <p:cNvSpPr/>
          <p:nvPr/>
        </p:nvSpPr>
        <p:spPr>
          <a:xfrm>
            <a:off x="753782" y="1554553"/>
            <a:ext cx="11314650" cy="1200329"/>
          </a:xfrm>
          <a:prstGeom prst="rect">
            <a:avLst/>
          </a:prstGeom>
        </p:spPr>
        <p:txBody>
          <a:bodyPr wrap="square">
            <a:spAutoFit/>
          </a:bodyPr>
          <a:lstStyle/>
          <a:p>
            <a:r>
              <a:rPr lang="zh-CN" altLang="en-US" dirty="0"/>
              <a:t>现在，为了用相关的</a:t>
            </a:r>
            <a:r>
              <a:rPr lang="en-US" altLang="zh-CN" dirty="0"/>
              <a:t>IPS</a:t>
            </a:r>
            <a:r>
              <a:rPr lang="zh-CN" altLang="en-US" dirty="0"/>
              <a:t>估计器来评估</a:t>
            </a:r>
            <a:r>
              <a:rPr lang="en-US" altLang="zh-CN" dirty="0"/>
              <a:t>Fairco</a:t>
            </a:r>
            <a:r>
              <a:rPr lang="zh-CN" altLang="en-US" dirty="0"/>
              <a:t>，该研究使用了一个自己的示例模拟。首先，从广告中抽取新闻文章作为测试媒体偏差数据集的样本，该数据集用两极化得分标记每个新来源。然后模拟访问这个网站的用户，这样每个用户都有一个相关的两极化得分和一个开放性参数。</a:t>
            </a:r>
          </a:p>
          <a:p>
            <a:endParaRPr lang="zh-CN" altLang="en-US" dirty="0"/>
          </a:p>
        </p:txBody>
      </p:sp>
      <p:pic>
        <p:nvPicPr>
          <p:cNvPr id="6" name="图片 5"/>
          <p:cNvPicPr>
            <a:picLocks noChangeAspect="1"/>
          </p:cNvPicPr>
          <p:nvPr/>
        </p:nvPicPr>
        <p:blipFill>
          <a:blip r:embed="rId2"/>
          <a:stretch>
            <a:fillRect/>
          </a:stretch>
        </p:blipFill>
        <p:spPr>
          <a:xfrm>
            <a:off x="1742304" y="2469075"/>
            <a:ext cx="5787080" cy="3791938"/>
          </a:xfrm>
          <a:prstGeom prst="rect">
            <a:avLst/>
          </a:prstGeom>
        </p:spPr>
      </p:pic>
      <p:sp>
        <p:nvSpPr>
          <p:cNvPr id="7" name="矩形 6"/>
          <p:cNvSpPr/>
          <p:nvPr/>
        </p:nvSpPr>
        <p:spPr>
          <a:xfrm>
            <a:off x="7895958" y="2469075"/>
            <a:ext cx="3805900" cy="1200329"/>
          </a:xfrm>
          <a:prstGeom prst="rect">
            <a:avLst/>
          </a:prstGeom>
        </p:spPr>
        <p:txBody>
          <a:bodyPr wrap="square">
            <a:spAutoFit/>
          </a:bodyPr>
          <a:lstStyle/>
          <a:p>
            <a:r>
              <a:rPr lang="zh-CN" altLang="en-US" dirty="0" smtClean="0"/>
              <a:t>一个</a:t>
            </a:r>
            <a:r>
              <a:rPr lang="zh-CN" altLang="en-US" dirty="0"/>
              <a:t>用户新闻文章的真实相关度是新闻文章的两极化以及用户开放性的函数，其真实相关度分布服从伯努利分布</a:t>
            </a:r>
          </a:p>
        </p:txBody>
      </p:sp>
      <p:sp>
        <p:nvSpPr>
          <p:cNvPr id="8" name="矩形 7"/>
          <p:cNvSpPr/>
          <p:nvPr/>
        </p:nvSpPr>
        <p:spPr>
          <a:xfrm>
            <a:off x="7990702" y="3962399"/>
            <a:ext cx="3509319" cy="1200329"/>
          </a:xfrm>
          <a:prstGeom prst="rect">
            <a:avLst/>
          </a:prstGeom>
        </p:spPr>
        <p:txBody>
          <a:bodyPr wrap="square">
            <a:spAutoFit/>
          </a:bodyPr>
          <a:lstStyle/>
          <a:p>
            <a:r>
              <a:rPr lang="zh-CN" altLang="en-US" dirty="0"/>
              <a:t>我们的算法目标是将排名呈现给一系列进入的用户，以使他们的效用最大化，同时公平地接触所有的新闻文章。</a:t>
            </a:r>
          </a:p>
        </p:txBody>
      </p:sp>
    </p:spTree>
    <p:extLst>
      <p:ext uri="{BB962C8B-B14F-4D97-AF65-F5344CB8AC3E}">
        <p14:creationId xmlns:p14="http://schemas.microsoft.com/office/powerpoint/2010/main" val="1399727668"/>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评估和实验</a:t>
            </a:r>
          </a:p>
        </p:txBody>
      </p:sp>
      <p:sp>
        <p:nvSpPr>
          <p:cNvPr id="5" name="文本框 4"/>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04</a:t>
            </a:r>
            <a:endParaRPr lang="zh-CN" altLang="en-US" sz="3200" spc="100" dirty="0" smtClean="0">
              <a:solidFill>
                <a:schemeClr val="bg1"/>
              </a:solidFill>
            </a:endParaRPr>
          </a:p>
        </p:txBody>
      </p:sp>
      <p:sp>
        <p:nvSpPr>
          <p:cNvPr id="24" name="文本框 23"/>
          <p:cNvSpPr txBox="1"/>
          <p:nvPr/>
        </p:nvSpPr>
        <p:spPr>
          <a:xfrm>
            <a:off x="733376" y="1049290"/>
            <a:ext cx="9855984" cy="401328"/>
          </a:xfrm>
          <a:prstGeom prst="rect">
            <a:avLst/>
          </a:prstGeom>
          <a:noFill/>
        </p:spPr>
        <p:txBody>
          <a:bodyPr wrap="square" rtlCol="0">
            <a:spAutoFit/>
          </a:bodyPr>
          <a:lstStyle/>
          <a:p>
            <a:pPr>
              <a:lnSpc>
                <a:spcPct val="130000"/>
              </a:lnSpc>
            </a:pPr>
            <a:r>
              <a:rPr lang="en-US" altLang="zh-CN" spc="100" dirty="0" smtClean="0">
                <a:solidFill>
                  <a:schemeClr val="accent1">
                    <a:lumMod val="75000"/>
                  </a:schemeClr>
                </a:solidFill>
                <a:latin typeface="+mn-ea"/>
              </a:rPr>
              <a:t>2</a:t>
            </a:r>
            <a:r>
              <a:rPr lang="zh-CN" altLang="en-US" spc="100" dirty="0" smtClean="0">
                <a:solidFill>
                  <a:schemeClr val="accent1">
                    <a:lumMod val="75000"/>
                  </a:schemeClr>
                </a:solidFill>
                <a:latin typeface="+mn-ea"/>
              </a:rPr>
              <a:t>、</a:t>
            </a:r>
            <a:r>
              <a:rPr lang="en-US" altLang="zh-CN" spc="100" dirty="0">
                <a:solidFill>
                  <a:schemeClr val="accent1">
                    <a:lumMod val="75000"/>
                  </a:schemeClr>
                </a:solidFill>
                <a:latin typeface="+mn-ea"/>
              </a:rPr>
              <a:t>Fairco</a:t>
            </a:r>
            <a:r>
              <a:rPr lang="zh-CN" altLang="en-US" spc="100" dirty="0">
                <a:solidFill>
                  <a:schemeClr val="accent1">
                    <a:lumMod val="75000"/>
                  </a:schemeClr>
                </a:solidFill>
                <a:latin typeface="+mn-ea"/>
              </a:rPr>
              <a:t>会让“富人破产”吗</a:t>
            </a:r>
            <a:r>
              <a:rPr lang="en-US" altLang="zh-CN" spc="100" dirty="0">
                <a:solidFill>
                  <a:schemeClr val="accent1">
                    <a:lumMod val="75000"/>
                  </a:schemeClr>
                </a:solidFill>
                <a:latin typeface="+mn-ea"/>
              </a:rPr>
              <a:t>?</a:t>
            </a:r>
            <a:endParaRPr lang="zh-CN" altLang="en-US" spc="100" dirty="0">
              <a:solidFill>
                <a:schemeClr val="accent1">
                  <a:lumMod val="75000"/>
                </a:schemeClr>
              </a:solidFill>
              <a:latin typeface="+mn-ea"/>
            </a:endParaRPr>
          </a:p>
        </p:txBody>
      </p:sp>
      <p:sp>
        <p:nvSpPr>
          <p:cNvPr id="3" name="矩形 2"/>
          <p:cNvSpPr/>
          <p:nvPr/>
        </p:nvSpPr>
        <p:spPr>
          <a:xfrm>
            <a:off x="753782" y="1554553"/>
            <a:ext cx="11314650" cy="646331"/>
          </a:xfrm>
          <a:prstGeom prst="rect">
            <a:avLst/>
          </a:prstGeom>
        </p:spPr>
        <p:txBody>
          <a:bodyPr wrap="square">
            <a:spAutoFit/>
          </a:bodyPr>
          <a:lstStyle/>
          <a:p>
            <a:r>
              <a:rPr lang="zh-CN" altLang="en-US" dirty="0"/>
              <a:t>在第一个实验中对一些右偏向性用户进行模拟，右偏向性用户可以通过在</a:t>
            </a:r>
            <a:r>
              <a:rPr lang="en-US" altLang="zh-CN" dirty="0"/>
              <a:t>G-right</a:t>
            </a:r>
            <a:r>
              <a:rPr lang="zh-CN" altLang="en-US" dirty="0"/>
              <a:t>文章中引入点击来偏向排名。可以看到公平控制器</a:t>
            </a:r>
            <a:r>
              <a:rPr lang="en-US" altLang="zh-CN" dirty="0"/>
              <a:t>Fairco</a:t>
            </a:r>
            <a:r>
              <a:rPr lang="zh-CN" altLang="en-US" dirty="0"/>
              <a:t>能从最初的偏差中恢复过来，同时仍在学习相关度。</a:t>
            </a:r>
          </a:p>
        </p:txBody>
      </p:sp>
      <p:pic>
        <p:nvPicPr>
          <p:cNvPr id="2" name="图片 1"/>
          <p:cNvPicPr>
            <a:picLocks noChangeAspect="1"/>
          </p:cNvPicPr>
          <p:nvPr/>
        </p:nvPicPr>
        <p:blipFill>
          <a:blip r:embed="rId2"/>
          <a:stretch>
            <a:fillRect/>
          </a:stretch>
        </p:blipFill>
        <p:spPr>
          <a:xfrm>
            <a:off x="882879" y="2200884"/>
            <a:ext cx="6707186" cy="2931289"/>
          </a:xfrm>
          <a:prstGeom prst="rect">
            <a:avLst/>
          </a:prstGeom>
        </p:spPr>
      </p:pic>
      <p:sp>
        <p:nvSpPr>
          <p:cNvPr id="11" name="矩形 10"/>
          <p:cNvSpPr/>
          <p:nvPr/>
        </p:nvSpPr>
        <p:spPr>
          <a:xfrm>
            <a:off x="882879" y="5316839"/>
            <a:ext cx="10849233" cy="923330"/>
          </a:xfrm>
          <a:prstGeom prst="rect">
            <a:avLst/>
          </a:prstGeom>
        </p:spPr>
        <p:txBody>
          <a:bodyPr wrap="square">
            <a:spAutoFit/>
          </a:bodyPr>
          <a:lstStyle/>
          <a:p>
            <a:r>
              <a:rPr lang="zh-CN" altLang="en-US" dirty="0"/>
              <a:t>别的排名算法很难打破最初少数用户造成的偏差，而</a:t>
            </a:r>
            <a:r>
              <a:rPr lang="en-US" altLang="zh-CN" dirty="0"/>
              <a:t>Fairco</a:t>
            </a:r>
            <a:r>
              <a:rPr lang="zh-CN" altLang="en-US" dirty="0"/>
              <a:t>能够将这种偏差减少到零，并将不公平性保持在较低水平，即使某些“富人”在一开始就有大量的领先优势。这就意味着最开始的“富人”是有破产的风险的，但是某些“富人”也可能会继续受用户“偏爱”而富下去。</a:t>
            </a:r>
          </a:p>
        </p:txBody>
      </p:sp>
    </p:spTree>
    <p:extLst>
      <p:ext uri="{BB962C8B-B14F-4D97-AF65-F5344CB8AC3E}">
        <p14:creationId xmlns:p14="http://schemas.microsoft.com/office/powerpoint/2010/main" val="2345542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860" r="21860"/>
          <a:stretch>
            <a:fillRect/>
          </a:stretch>
        </p:blipFill>
        <p:spPr/>
      </p:pic>
      <p:sp>
        <p:nvSpPr>
          <p:cNvPr id="6" name="矩形 5"/>
          <p:cNvSpPr/>
          <p:nvPr/>
        </p:nvSpPr>
        <p:spPr>
          <a:xfrm>
            <a:off x="7063874" y="2192054"/>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063874" y="3421717"/>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063874" y="4638963"/>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63874" y="962391"/>
            <a:ext cx="914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 y="-1357"/>
            <a:ext cx="5788856" cy="6859358"/>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30981"/>
            <a:ext cx="5788856" cy="6888982"/>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1292996" y="0"/>
            <a:ext cx="0" cy="7239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1518900" y="9525"/>
            <a:ext cx="3426" cy="1373351"/>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矩形 3"/>
          <p:cNvSpPr/>
          <p:nvPr/>
        </p:nvSpPr>
        <p:spPr>
          <a:xfrm>
            <a:off x="1545651" y="1665507"/>
            <a:ext cx="1442169" cy="3876379"/>
          </a:xfrm>
          <a:custGeom>
            <a:avLst/>
            <a:gdLst>
              <a:gd name="connsiteX0" fmla="*/ 0 w 2470869"/>
              <a:gd name="connsiteY0" fmla="*/ 0 h 3872569"/>
              <a:gd name="connsiteX1" fmla="*/ 2470869 w 2470869"/>
              <a:gd name="connsiteY1" fmla="*/ 0 h 3872569"/>
              <a:gd name="connsiteX2" fmla="*/ 2470869 w 2470869"/>
              <a:gd name="connsiteY2" fmla="*/ 3872569 h 3872569"/>
              <a:gd name="connsiteX3" fmla="*/ 0 w 2470869"/>
              <a:gd name="connsiteY3" fmla="*/ 3872569 h 3872569"/>
              <a:gd name="connsiteX4" fmla="*/ 0 w 2470869"/>
              <a:gd name="connsiteY4" fmla="*/ 0 h 3872569"/>
              <a:gd name="connsiteX0-1" fmla="*/ 2470869 w 2562309"/>
              <a:gd name="connsiteY0-2" fmla="*/ 0 h 3872569"/>
              <a:gd name="connsiteX1-3" fmla="*/ 2470869 w 2562309"/>
              <a:gd name="connsiteY1-4" fmla="*/ 3872569 h 3872569"/>
              <a:gd name="connsiteX2-5" fmla="*/ 0 w 2562309"/>
              <a:gd name="connsiteY2-6" fmla="*/ 3872569 h 3872569"/>
              <a:gd name="connsiteX3-7" fmla="*/ 0 w 2562309"/>
              <a:gd name="connsiteY3-8" fmla="*/ 0 h 3872569"/>
              <a:gd name="connsiteX4-9" fmla="*/ 2562309 w 2562309"/>
              <a:gd name="connsiteY4-10" fmla="*/ 91440 h 3872569"/>
              <a:gd name="connsiteX0-11" fmla="*/ 2470869 w 2470869"/>
              <a:gd name="connsiteY0-12" fmla="*/ 0 h 3872569"/>
              <a:gd name="connsiteX1-13" fmla="*/ 2470869 w 2470869"/>
              <a:gd name="connsiteY1-14" fmla="*/ 3872569 h 3872569"/>
              <a:gd name="connsiteX2-15" fmla="*/ 0 w 2470869"/>
              <a:gd name="connsiteY2-16" fmla="*/ 3872569 h 3872569"/>
              <a:gd name="connsiteX3-17" fmla="*/ 0 w 2470869"/>
              <a:gd name="connsiteY3-18" fmla="*/ 0 h 3872569"/>
              <a:gd name="connsiteX4-19" fmla="*/ 1362159 w 2470869"/>
              <a:gd name="connsiteY4-20" fmla="*/ 53340 h 3872569"/>
              <a:gd name="connsiteX0-21" fmla="*/ 2470869 w 2470869"/>
              <a:gd name="connsiteY0-22" fmla="*/ 0 h 3872569"/>
              <a:gd name="connsiteX1-23" fmla="*/ 2470869 w 2470869"/>
              <a:gd name="connsiteY1-24" fmla="*/ 3872569 h 3872569"/>
              <a:gd name="connsiteX2-25" fmla="*/ 0 w 2470869"/>
              <a:gd name="connsiteY2-26" fmla="*/ 3872569 h 3872569"/>
              <a:gd name="connsiteX3-27" fmla="*/ 0 w 2470869"/>
              <a:gd name="connsiteY3-28" fmla="*/ 0 h 3872569"/>
              <a:gd name="connsiteX4-29" fmla="*/ 1305009 w 2470869"/>
              <a:gd name="connsiteY4-30" fmla="*/ 34290 h 3872569"/>
              <a:gd name="connsiteX0-31" fmla="*/ 2470869 w 2470869"/>
              <a:gd name="connsiteY0-32" fmla="*/ 3872569 h 3872569"/>
              <a:gd name="connsiteX1-33" fmla="*/ 0 w 2470869"/>
              <a:gd name="connsiteY1-34" fmla="*/ 3872569 h 3872569"/>
              <a:gd name="connsiteX2-35" fmla="*/ 0 w 2470869"/>
              <a:gd name="connsiteY2-36" fmla="*/ 0 h 3872569"/>
              <a:gd name="connsiteX3-37" fmla="*/ 1305009 w 2470869"/>
              <a:gd name="connsiteY3-38" fmla="*/ 34290 h 3872569"/>
              <a:gd name="connsiteX0-39" fmla="*/ 1594569 w 1594569"/>
              <a:gd name="connsiteY0-40" fmla="*/ 3872569 h 3872569"/>
              <a:gd name="connsiteX1-41" fmla="*/ 0 w 1594569"/>
              <a:gd name="connsiteY1-42" fmla="*/ 3872569 h 3872569"/>
              <a:gd name="connsiteX2-43" fmla="*/ 0 w 1594569"/>
              <a:gd name="connsiteY2-44" fmla="*/ 0 h 3872569"/>
              <a:gd name="connsiteX3-45" fmla="*/ 1305009 w 1594569"/>
              <a:gd name="connsiteY3-46" fmla="*/ 34290 h 3872569"/>
              <a:gd name="connsiteX0-47" fmla="*/ 1442169 w 1442169"/>
              <a:gd name="connsiteY0-48" fmla="*/ 3872569 h 3872569"/>
              <a:gd name="connsiteX1-49" fmla="*/ 0 w 1442169"/>
              <a:gd name="connsiteY1-50" fmla="*/ 3872569 h 3872569"/>
              <a:gd name="connsiteX2-51" fmla="*/ 0 w 1442169"/>
              <a:gd name="connsiteY2-52" fmla="*/ 0 h 3872569"/>
              <a:gd name="connsiteX3-53" fmla="*/ 1305009 w 1442169"/>
              <a:gd name="connsiteY3-54" fmla="*/ 34290 h 3872569"/>
              <a:gd name="connsiteX0-55" fmla="*/ 1442169 w 1442169"/>
              <a:gd name="connsiteY0-56" fmla="*/ 3872569 h 3872569"/>
              <a:gd name="connsiteX1-57" fmla="*/ 0 w 1442169"/>
              <a:gd name="connsiteY1-58" fmla="*/ 3872569 h 3872569"/>
              <a:gd name="connsiteX2-59" fmla="*/ 0 w 1442169"/>
              <a:gd name="connsiteY2-60" fmla="*/ 0 h 3872569"/>
              <a:gd name="connsiteX3-61" fmla="*/ 1209759 w 1442169"/>
              <a:gd name="connsiteY3-62" fmla="*/ 15240 h 3872569"/>
              <a:gd name="connsiteX0-63" fmla="*/ 1442169 w 1442169"/>
              <a:gd name="connsiteY0-64" fmla="*/ 3872569 h 3872569"/>
              <a:gd name="connsiteX1-65" fmla="*/ 0 w 1442169"/>
              <a:gd name="connsiteY1-66" fmla="*/ 3872569 h 3872569"/>
              <a:gd name="connsiteX2-67" fmla="*/ 0 w 1442169"/>
              <a:gd name="connsiteY2-68" fmla="*/ 0 h 3872569"/>
              <a:gd name="connsiteX3-69" fmla="*/ 962109 w 1442169"/>
              <a:gd name="connsiteY3-70" fmla="*/ 15240 h 3872569"/>
              <a:gd name="connsiteX0-71" fmla="*/ 1442169 w 1442169"/>
              <a:gd name="connsiteY0-72" fmla="*/ 3876379 h 3876379"/>
              <a:gd name="connsiteX1-73" fmla="*/ 0 w 1442169"/>
              <a:gd name="connsiteY1-74" fmla="*/ 3876379 h 3876379"/>
              <a:gd name="connsiteX2-75" fmla="*/ 0 w 1442169"/>
              <a:gd name="connsiteY2-76" fmla="*/ 3810 h 3876379"/>
              <a:gd name="connsiteX3-77" fmla="*/ 657309 w 1442169"/>
              <a:gd name="connsiteY3-78" fmla="*/ 0 h 3876379"/>
            </a:gdLst>
            <a:ahLst/>
            <a:cxnLst>
              <a:cxn ang="0">
                <a:pos x="connsiteX0-1" y="connsiteY0-2"/>
              </a:cxn>
              <a:cxn ang="0">
                <a:pos x="connsiteX1-3" y="connsiteY1-4"/>
              </a:cxn>
              <a:cxn ang="0">
                <a:pos x="connsiteX2-5" y="connsiteY2-6"/>
              </a:cxn>
              <a:cxn ang="0">
                <a:pos x="connsiteX3-7" y="connsiteY3-8"/>
              </a:cxn>
            </a:cxnLst>
            <a:rect l="l" t="t" r="r" b="b"/>
            <a:pathLst>
              <a:path w="1442169" h="3876379">
                <a:moveTo>
                  <a:pt x="1442169" y="3876379"/>
                </a:moveTo>
                <a:lnTo>
                  <a:pt x="0" y="3876379"/>
                </a:lnTo>
                <a:lnTo>
                  <a:pt x="0" y="3810"/>
                </a:lnTo>
                <a:lnTo>
                  <a:pt x="657309" y="0"/>
                </a:lnTo>
              </a:path>
            </a:pathLst>
          </a:cu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907804" y="3489978"/>
            <a:ext cx="1661128" cy="830997"/>
          </a:xfrm>
          <a:prstGeom prst="rect">
            <a:avLst/>
          </a:prstGeom>
          <a:noFill/>
        </p:spPr>
        <p:txBody>
          <a:bodyPr wrap="square" rtlCol="0">
            <a:spAutoFit/>
          </a:bodyPr>
          <a:lstStyle/>
          <a:p>
            <a:pPr algn="dist"/>
            <a:r>
              <a:rPr lang="zh-CN" altLang="en-US" sz="4800" spc="100" dirty="0">
                <a:solidFill>
                  <a:schemeClr val="bg1"/>
                </a:solidFill>
                <a:latin typeface="+mj-ea"/>
                <a:ea typeface="+mj-ea"/>
              </a:rPr>
              <a:t>目录</a:t>
            </a:r>
          </a:p>
        </p:txBody>
      </p:sp>
      <p:sp>
        <p:nvSpPr>
          <p:cNvPr id="17" name="文本框 16"/>
          <p:cNvSpPr txBox="1"/>
          <p:nvPr/>
        </p:nvSpPr>
        <p:spPr>
          <a:xfrm>
            <a:off x="726219" y="2317349"/>
            <a:ext cx="3981451" cy="952633"/>
          </a:xfrm>
          <a:prstGeom prst="rect">
            <a:avLst/>
          </a:prstGeom>
          <a:noFill/>
        </p:spPr>
        <p:txBody>
          <a:bodyPr wrap="square" rtlCol="0">
            <a:spAutoFit/>
          </a:bodyPr>
          <a:lstStyle/>
          <a:p>
            <a:pPr algn="dist">
              <a:lnSpc>
                <a:spcPct val="130000"/>
              </a:lnSpc>
            </a:pPr>
            <a:r>
              <a:rPr lang="en-US" altLang="zh-CN" sz="4800" b="1" spc="100" dirty="0" smtClean="0">
                <a:solidFill>
                  <a:schemeClr val="bg1"/>
                </a:solidFill>
              </a:rPr>
              <a:t>CONTENTS</a:t>
            </a:r>
            <a:endParaRPr lang="zh-CN" altLang="en-US" sz="4800" b="1" spc="100" dirty="0">
              <a:solidFill>
                <a:schemeClr val="bg1"/>
              </a:solidFill>
            </a:endParaRPr>
          </a:p>
        </p:txBody>
      </p:sp>
      <p:sp>
        <p:nvSpPr>
          <p:cNvPr id="18" name="矩形 3"/>
          <p:cNvSpPr/>
          <p:nvPr/>
        </p:nvSpPr>
        <p:spPr>
          <a:xfrm flipH="1" flipV="1">
            <a:off x="2411140" y="1665507"/>
            <a:ext cx="1442169" cy="3876379"/>
          </a:xfrm>
          <a:custGeom>
            <a:avLst/>
            <a:gdLst>
              <a:gd name="connsiteX0" fmla="*/ 0 w 2470869"/>
              <a:gd name="connsiteY0" fmla="*/ 0 h 3872569"/>
              <a:gd name="connsiteX1" fmla="*/ 2470869 w 2470869"/>
              <a:gd name="connsiteY1" fmla="*/ 0 h 3872569"/>
              <a:gd name="connsiteX2" fmla="*/ 2470869 w 2470869"/>
              <a:gd name="connsiteY2" fmla="*/ 3872569 h 3872569"/>
              <a:gd name="connsiteX3" fmla="*/ 0 w 2470869"/>
              <a:gd name="connsiteY3" fmla="*/ 3872569 h 3872569"/>
              <a:gd name="connsiteX4" fmla="*/ 0 w 2470869"/>
              <a:gd name="connsiteY4" fmla="*/ 0 h 3872569"/>
              <a:gd name="connsiteX0-1" fmla="*/ 2470869 w 2562309"/>
              <a:gd name="connsiteY0-2" fmla="*/ 0 h 3872569"/>
              <a:gd name="connsiteX1-3" fmla="*/ 2470869 w 2562309"/>
              <a:gd name="connsiteY1-4" fmla="*/ 3872569 h 3872569"/>
              <a:gd name="connsiteX2-5" fmla="*/ 0 w 2562309"/>
              <a:gd name="connsiteY2-6" fmla="*/ 3872569 h 3872569"/>
              <a:gd name="connsiteX3-7" fmla="*/ 0 w 2562309"/>
              <a:gd name="connsiteY3-8" fmla="*/ 0 h 3872569"/>
              <a:gd name="connsiteX4-9" fmla="*/ 2562309 w 2562309"/>
              <a:gd name="connsiteY4-10" fmla="*/ 91440 h 3872569"/>
              <a:gd name="connsiteX0-11" fmla="*/ 2470869 w 2470869"/>
              <a:gd name="connsiteY0-12" fmla="*/ 0 h 3872569"/>
              <a:gd name="connsiteX1-13" fmla="*/ 2470869 w 2470869"/>
              <a:gd name="connsiteY1-14" fmla="*/ 3872569 h 3872569"/>
              <a:gd name="connsiteX2-15" fmla="*/ 0 w 2470869"/>
              <a:gd name="connsiteY2-16" fmla="*/ 3872569 h 3872569"/>
              <a:gd name="connsiteX3-17" fmla="*/ 0 w 2470869"/>
              <a:gd name="connsiteY3-18" fmla="*/ 0 h 3872569"/>
              <a:gd name="connsiteX4-19" fmla="*/ 1362159 w 2470869"/>
              <a:gd name="connsiteY4-20" fmla="*/ 53340 h 3872569"/>
              <a:gd name="connsiteX0-21" fmla="*/ 2470869 w 2470869"/>
              <a:gd name="connsiteY0-22" fmla="*/ 0 h 3872569"/>
              <a:gd name="connsiteX1-23" fmla="*/ 2470869 w 2470869"/>
              <a:gd name="connsiteY1-24" fmla="*/ 3872569 h 3872569"/>
              <a:gd name="connsiteX2-25" fmla="*/ 0 w 2470869"/>
              <a:gd name="connsiteY2-26" fmla="*/ 3872569 h 3872569"/>
              <a:gd name="connsiteX3-27" fmla="*/ 0 w 2470869"/>
              <a:gd name="connsiteY3-28" fmla="*/ 0 h 3872569"/>
              <a:gd name="connsiteX4-29" fmla="*/ 1305009 w 2470869"/>
              <a:gd name="connsiteY4-30" fmla="*/ 34290 h 3872569"/>
              <a:gd name="connsiteX0-31" fmla="*/ 2470869 w 2470869"/>
              <a:gd name="connsiteY0-32" fmla="*/ 3872569 h 3872569"/>
              <a:gd name="connsiteX1-33" fmla="*/ 0 w 2470869"/>
              <a:gd name="connsiteY1-34" fmla="*/ 3872569 h 3872569"/>
              <a:gd name="connsiteX2-35" fmla="*/ 0 w 2470869"/>
              <a:gd name="connsiteY2-36" fmla="*/ 0 h 3872569"/>
              <a:gd name="connsiteX3-37" fmla="*/ 1305009 w 2470869"/>
              <a:gd name="connsiteY3-38" fmla="*/ 34290 h 3872569"/>
              <a:gd name="connsiteX0-39" fmla="*/ 1594569 w 1594569"/>
              <a:gd name="connsiteY0-40" fmla="*/ 3872569 h 3872569"/>
              <a:gd name="connsiteX1-41" fmla="*/ 0 w 1594569"/>
              <a:gd name="connsiteY1-42" fmla="*/ 3872569 h 3872569"/>
              <a:gd name="connsiteX2-43" fmla="*/ 0 w 1594569"/>
              <a:gd name="connsiteY2-44" fmla="*/ 0 h 3872569"/>
              <a:gd name="connsiteX3-45" fmla="*/ 1305009 w 1594569"/>
              <a:gd name="connsiteY3-46" fmla="*/ 34290 h 3872569"/>
              <a:gd name="connsiteX0-47" fmla="*/ 1442169 w 1442169"/>
              <a:gd name="connsiteY0-48" fmla="*/ 3872569 h 3872569"/>
              <a:gd name="connsiteX1-49" fmla="*/ 0 w 1442169"/>
              <a:gd name="connsiteY1-50" fmla="*/ 3872569 h 3872569"/>
              <a:gd name="connsiteX2-51" fmla="*/ 0 w 1442169"/>
              <a:gd name="connsiteY2-52" fmla="*/ 0 h 3872569"/>
              <a:gd name="connsiteX3-53" fmla="*/ 1305009 w 1442169"/>
              <a:gd name="connsiteY3-54" fmla="*/ 34290 h 3872569"/>
              <a:gd name="connsiteX0-55" fmla="*/ 1442169 w 1442169"/>
              <a:gd name="connsiteY0-56" fmla="*/ 3872569 h 3872569"/>
              <a:gd name="connsiteX1-57" fmla="*/ 0 w 1442169"/>
              <a:gd name="connsiteY1-58" fmla="*/ 3872569 h 3872569"/>
              <a:gd name="connsiteX2-59" fmla="*/ 0 w 1442169"/>
              <a:gd name="connsiteY2-60" fmla="*/ 0 h 3872569"/>
              <a:gd name="connsiteX3-61" fmla="*/ 1209759 w 1442169"/>
              <a:gd name="connsiteY3-62" fmla="*/ 15240 h 3872569"/>
              <a:gd name="connsiteX0-63" fmla="*/ 1442169 w 1442169"/>
              <a:gd name="connsiteY0-64" fmla="*/ 3872569 h 3872569"/>
              <a:gd name="connsiteX1-65" fmla="*/ 0 w 1442169"/>
              <a:gd name="connsiteY1-66" fmla="*/ 3872569 h 3872569"/>
              <a:gd name="connsiteX2-67" fmla="*/ 0 w 1442169"/>
              <a:gd name="connsiteY2-68" fmla="*/ 0 h 3872569"/>
              <a:gd name="connsiteX3-69" fmla="*/ 962109 w 1442169"/>
              <a:gd name="connsiteY3-70" fmla="*/ 15240 h 3872569"/>
              <a:gd name="connsiteX0-71" fmla="*/ 1442169 w 1442169"/>
              <a:gd name="connsiteY0-72" fmla="*/ 3876379 h 3876379"/>
              <a:gd name="connsiteX1-73" fmla="*/ 0 w 1442169"/>
              <a:gd name="connsiteY1-74" fmla="*/ 3876379 h 3876379"/>
              <a:gd name="connsiteX2-75" fmla="*/ 0 w 1442169"/>
              <a:gd name="connsiteY2-76" fmla="*/ 3810 h 3876379"/>
              <a:gd name="connsiteX3-77" fmla="*/ 657309 w 1442169"/>
              <a:gd name="connsiteY3-78" fmla="*/ 0 h 3876379"/>
            </a:gdLst>
            <a:ahLst/>
            <a:cxnLst>
              <a:cxn ang="0">
                <a:pos x="connsiteX0-1" y="connsiteY0-2"/>
              </a:cxn>
              <a:cxn ang="0">
                <a:pos x="connsiteX1-3" y="connsiteY1-4"/>
              </a:cxn>
              <a:cxn ang="0">
                <a:pos x="connsiteX2-5" y="connsiteY2-6"/>
              </a:cxn>
              <a:cxn ang="0">
                <a:pos x="connsiteX3-7" y="connsiteY3-8"/>
              </a:cxn>
            </a:cxnLst>
            <a:rect l="l" t="t" r="r" b="b"/>
            <a:pathLst>
              <a:path w="1442169" h="3876379">
                <a:moveTo>
                  <a:pt x="1442169" y="3876379"/>
                </a:moveTo>
                <a:lnTo>
                  <a:pt x="0" y="3876379"/>
                </a:lnTo>
                <a:lnTo>
                  <a:pt x="0" y="3810"/>
                </a:lnTo>
                <a:lnTo>
                  <a:pt x="657309" y="0"/>
                </a:lnTo>
              </a:path>
            </a:pathLst>
          </a:cu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flipH="1">
            <a:off x="2195761" y="1390234"/>
            <a:ext cx="260591" cy="312637"/>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2341717" y="1252701"/>
            <a:ext cx="375228" cy="450170"/>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3002287" y="5368697"/>
            <a:ext cx="184059" cy="22082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057243" y="5413201"/>
            <a:ext cx="233659" cy="28032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127983" y="1154620"/>
            <a:ext cx="786183" cy="646331"/>
          </a:xfrm>
          <a:prstGeom prst="rect">
            <a:avLst/>
          </a:prstGeom>
          <a:noFill/>
        </p:spPr>
        <p:txBody>
          <a:bodyPr wrap="square" rtlCol="0">
            <a:spAutoFit/>
          </a:bodyPr>
          <a:lstStyle/>
          <a:p>
            <a:pPr algn="ctr"/>
            <a:r>
              <a:rPr lang="en-US" altLang="zh-CN" sz="3600" b="1" dirty="0" smtClean="0">
                <a:solidFill>
                  <a:schemeClr val="bg1"/>
                </a:solidFill>
              </a:rPr>
              <a:t>01</a:t>
            </a:r>
            <a:endParaRPr lang="zh-CN" altLang="en-US" sz="3600" b="1" dirty="0">
              <a:solidFill>
                <a:schemeClr val="bg1"/>
              </a:solidFill>
            </a:endParaRPr>
          </a:p>
        </p:txBody>
      </p:sp>
      <p:sp>
        <p:nvSpPr>
          <p:cNvPr id="24" name="文本框 23"/>
          <p:cNvSpPr txBox="1"/>
          <p:nvPr/>
        </p:nvSpPr>
        <p:spPr>
          <a:xfrm>
            <a:off x="7127983" y="2384850"/>
            <a:ext cx="786183" cy="646331"/>
          </a:xfrm>
          <a:prstGeom prst="rect">
            <a:avLst/>
          </a:prstGeom>
          <a:noFill/>
        </p:spPr>
        <p:txBody>
          <a:bodyPr wrap="square" rtlCol="0">
            <a:spAutoFit/>
          </a:bodyPr>
          <a:lstStyle/>
          <a:p>
            <a:pPr algn="ctr"/>
            <a:r>
              <a:rPr lang="en-US" altLang="zh-CN" sz="3600" b="1" dirty="0" smtClean="0">
                <a:solidFill>
                  <a:schemeClr val="bg1"/>
                </a:solidFill>
              </a:rPr>
              <a:t>02</a:t>
            </a:r>
            <a:endParaRPr lang="zh-CN" altLang="en-US" sz="3600" b="1" dirty="0">
              <a:solidFill>
                <a:schemeClr val="bg1"/>
              </a:solidFill>
            </a:endParaRPr>
          </a:p>
        </p:txBody>
      </p:sp>
      <p:sp>
        <p:nvSpPr>
          <p:cNvPr id="25" name="文本框 24"/>
          <p:cNvSpPr txBox="1"/>
          <p:nvPr/>
        </p:nvSpPr>
        <p:spPr>
          <a:xfrm>
            <a:off x="7127983" y="3645065"/>
            <a:ext cx="786183" cy="646331"/>
          </a:xfrm>
          <a:prstGeom prst="rect">
            <a:avLst/>
          </a:prstGeom>
          <a:noFill/>
        </p:spPr>
        <p:txBody>
          <a:bodyPr wrap="square" rtlCol="0">
            <a:spAutoFit/>
          </a:bodyPr>
          <a:lstStyle/>
          <a:p>
            <a:pPr algn="ctr"/>
            <a:r>
              <a:rPr lang="en-US" altLang="zh-CN" sz="3600" b="1" dirty="0" smtClean="0">
                <a:solidFill>
                  <a:schemeClr val="bg1"/>
                </a:solidFill>
              </a:rPr>
              <a:t>03</a:t>
            </a:r>
            <a:endParaRPr lang="zh-CN" altLang="en-US" sz="3600" b="1" dirty="0">
              <a:solidFill>
                <a:schemeClr val="bg1"/>
              </a:solidFill>
            </a:endParaRPr>
          </a:p>
        </p:txBody>
      </p:sp>
      <p:sp>
        <p:nvSpPr>
          <p:cNvPr id="26" name="文本框 25"/>
          <p:cNvSpPr txBox="1"/>
          <p:nvPr/>
        </p:nvSpPr>
        <p:spPr>
          <a:xfrm>
            <a:off x="7127982" y="4854546"/>
            <a:ext cx="786183" cy="646331"/>
          </a:xfrm>
          <a:prstGeom prst="rect">
            <a:avLst/>
          </a:prstGeom>
          <a:noFill/>
        </p:spPr>
        <p:txBody>
          <a:bodyPr wrap="square" rtlCol="0">
            <a:spAutoFit/>
          </a:bodyPr>
          <a:lstStyle/>
          <a:p>
            <a:pPr algn="ctr"/>
            <a:r>
              <a:rPr lang="en-US" altLang="zh-CN" sz="3600" b="1" dirty="0" smtClean="0">
                <a:solidFill>
                  <a:schemeClr val="bg1"/>
                </a:solidFill>
              </a:rPr>
              <a:t>04</a:t>
            </a:r>
            <a:endParaRPr lang="zh-CN" altLang="en-US" sz="3600" b="1" dirty="0">
              <a:solidFill>
                <a:schemeClr val="bg1"/>
              </a:solidFill>
            </a:endParaRPr>
          </a:p>
        </p:txBody>
      </p:sp>
      <p:sp>
        <p:nvSpPr>
          <p:cNvPr id="27" name="文本框 26"/>
          <p:cNvSpPr txBox="1"/>
          <p:nvPr/>
        </p:nvSpPr>
        <p:spPr>
          <a:xfrm>
            <a:off x="8140069" y="1157629"/>
            <a:ext cx="2886312" cy="670120"/>
          </a:xfrm>
          <a:prstGeom prst="rect">
            <a:avLst/>
          </a:prstGeom>
          <a:noFill/>
        </p:spPr>
        <p:txBody>
          <a:bodyPr wrap="square" rtlCol="0">
            <a:spAutoFit/>
          </a:bodyPr>
          <a:lstStyle/>
          <a:p>
            <a:pPr>
              <a:lnSpc>
                <a:spcPct val="130000"/>
              </a:lnSpc>
            </a:pPr>
            <a:r>
              <a:rPr lang="zh-CN" altLang="en-US" sz="3200" spc="100" dirty="0">
                <a:solidFill>
                  <a:srgbClr val="0F6FC6"/>
                </a:solidFill>
                <a:latin typeface="+mj-ea"/>
                <a:ea typeface="+mj-ea"/>
              </a:rPr>
              <a:t>背景</a:t>
            </a:r>
            <a:endParaRPr lang="zh-CN" altLang="en-US" sz="3200" spc="100" dirty="0" smtClean="0">
              <a:solidFill>
                <a:srgbClr val="0F6FC6"/>
              </a:solidFill>
              <a:latin typeface="+mj-ea"/>
              <a:ea typeface="+mj-ea"/>
            </a:endParaRPr>
          </a:p>
        </p:txBody>
      </p:sp>
      <p:sp>
        <p:nvSpPr>
          <p:cNvPr id="28" name="文本框 27"/>
          <p:cNvSpPr txBox="1"/>
          <p:nvPr/>
        </p:nvSpPr>
        <p:spPr>
          <a:xfrm>
            <a:off x="8123746" y="2384850"/>
            <a:ext cx="2886312" cy="670120"/>
          </a:xfrm>
          <a:prstGeom prst="rect">
            <a:avLst/>
          </a:prstGeom>
          <a:noFill/>
        </p:spPr>
        <p:txBody>
          <a:bodyPr wrap="square" rtlCol="0">
            <a:spAutoFit/>
          </a:bodyPr>
          <a:lstStyle/>
          <a:p>
            <a:pPr>
              <a:lnSpc>
                <a:spcPct val="130000"/>
              </a:lnSpc>
            </a:pPr>
            <a:r>
              <a:rPr lang="zh-CN" altLang="en-US" sz="3200" spc="100" dirty="0" smtClean="0">
                <a:solidFill>
                  <a:srgbClr val="0F6FC6"/>
                </a:solidFill>
                <a:latin typeface="+mj-ea"/>
                <a:ea typeface="+mj-ea"/>
              </a:rPr>
              <a:t>动态排序</a:t>
            </a:r>
            <a:endParaRPr lang="zh-CN" altLang="en-US" sz="3200" spc="100" dirty="0" smtClean="0">
              <a:solidFill>
                <a:srgbClr val="0F6FC6"/>
              </a:solidFill>
              <a:latin typeface="+mj-ea"/>
              <a:ea typeface="+mj-ea"/>
            </a:endParaRPr>
          </a:p>
        </p:txBody>
      </p:sp>
      <p:sp>
        <p:nvSpPr>
          <p:cNvPr id="29" name="文本框 28"/>
          <p:cNvSpPr txBox="1"/>
          <p:nvPr/>
        </p:nvSpPr>
        <p:spPr>
          <a:xfrm>
            <a:off x="8123746" y="3609097"/>
            <a:ext cx="2886312" cy="670120"/>
          </a:xfrm>
          <a:prstGeom prst="rect">
            <a:avLst/>
          </a:prstGeom>
          <a:noFill/>
        </p:spPr>
        <p:txBody>
          <a:bodyPr wrap="square" rtlCol="0">
            <a:spAutoFit/>
          </a:bodyPr>
          <a:lstStyle/>
          <a:p>
            <a:pPr>
              <a:lnSpc>
                <a:spcPct val="130000"/>
              </a:lnSpc>
            </a:pPr>
            <a:r>
              <a:rPr lang="en-US" altLang="zh-CN" sz="3200" spc="100" dirty="0">
                <a:solidFill>
                  <a:srgbClr val="0F6FC6"/>
                </a:solidFill>
                <a:latin typeface="+mj-ea"/>
                <a:ea typeface="+mj-ea"/>
              </a:rPr>
              <a:t>Fairco</a:t>
            </a:r>
            <a:r>
              <a:rPr lang="zh-CN" altLang="en-US" sz="3200" spc="100" dirty="0">
                <a:solidFill>
                  <a:srgbClr val="0F6FC6"/>
                </a:solidFill>
                <a:latin typeface="+mj-ea"/>
                <a:ea typeface="+mj-ea"/>
              </a:rPr>
              <a:t>算法</a:t>
            </a:r>
            <a:endParaRPr lang="zh-CN" altLang="en-US" sz="3200" spc="100" dirty="0" smtClean="0">
              <a:solidFill>
                <a:srgbClr val="0F6FC6"/>
              </a:solidFill>
              <a:latin typeface="+mj-ea"/>
              <a:ea typeface="+mj-ea"/>
            </a:endParaRPr>
          </a:p>
        </p:txBody>
      </p:sp>
      <p:sp>
        <p:nvSpPr>
          <p:cNvPr id="32" name="文本框 31"/>
          <p:cNvSpPr txBox="1"/>
          <p:nvPr/>
        </p:nvSpPr>
        <p:spPr>
          <a:xfrm>
            <a:off x="8105930" y="4808987"/>
            <a:ext cx="2886312" cy="670120"/>
          </a:xfrm>
          <a:prstGeom prst="rect">
            <a:avLst/>
          </a:prstGeom>
          <a:noFill/>
        </p:spPr>
        <p:txBody>
          <a:bodyPr wrap="square" rtlCol="0">
            <a:spAutoFit/>
          </a:bodyPr>
          <a:lstStyle/>
          <a:p>
            <a:pPr>
              <a:lnSpc>
                <a:spcPct val="130000"/>
              </a:lnSpc>
            </a:pPr>
            <a:r>
              <a:rPr lang="zh-CN" altLang="en-US" sz="3200" spc="100" dirty="0" smtClean="0">
                <a:solidFill>
                  <a:srgbClr val="0F6FC6"/>
                </a:solidFill>
                <a:latin typeface="+mj-ea"/>
                <a:ea typeface="+mj-ea"/>
              </a:rPr>
              <a:t>评估和实验</a:t>
            </a:r>
            <a:endParaRPr lang="zh-CN" altLang="en-US" sz="3200" spc="100" dirty="0" smtClean="0">
              <a:solidFill>
                <a:srgbClr val="0F6FC6"/>
              </a:solidFill>
              <a:latin typeface="+mj-ea"/>
              <a:ea typeface="+mj-ea"/>
            </a:endParaRPr>
          </a:p>
        </p:txBody>
      </p:sp>
      <p:sp>
        <p:nvSpPr>
          <p:cNvPr id="33" name="矩形 32"/>
          <p:cNvSpPr/>
          <p:nvPr/>
        </p:nvSpPr>
        <p:spPr>
          <a:xfrm>
            <a:off x="7063874" y="5833955"/>
            <a:ext cx="914400"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127982" y="6034746"/>
            <a:ext cx="786183" cy="646331"/>
          </a:xfrm>
          <a:prstGeom prst="rect">
            <a:avLst/>
          </a:prstGeom>
          <a:noFill/>
        </p:spPr>
        <p:txBody>
          <a:bodyPr wrap="square" rtlCol="0">
            <a:spAutoFit/>
          </a:bodyPr>
          <a:lstStyle/>
          <a:p>
            <a:pPr algn="ctr"/>
            <a:r>
              <a:rPr lang="en-US" altLang="zh-CN" sz="3600" b="1" dirty="0" smtClean="0">
                <a:solidFill>
                  <a:schemeClr val="bg1"/>
                </a:solidFill>
              </a:rPr>
              <a:t>05</a:t>
            </a:r>
            <a:endParaRPr lang="zh-CN" altLang="en-US" sz="3600" b="1" dirty="0">
              <a:solidFill>
                <a:schemeClr val="bg1"/>
              </a:solidFill>
            </a:endParaRPr>
          </a:p>
        </p:txBody>
      </p:sp>
      <p:sp>
        <p:nvSpPr>
          <p:cNvPr id="36" name="文本框 35"/>
          <p:cNvSpPr txBox="1"/>
          <p:nvPr/>
        </p:nvSpPr>
        <p:spPr>
          <a:xfrm>
            <a:off x="8130491" y="5992872"/>
            <a:ext cx="2886312" cy="670120"/>
          </a:xfrm>
          <a:prstGeom prst="rect">
            <a:avLst/>
          </a:prstGeom>
          <a:noFill/>
        </p:spPr>
        <p:txBody>
          <a:bodyPr wrap="square" rtlCol="0">
            <a:spAutoFit/>
          </a:bodyPr>
          <a:lstStyle/>
          <a:p>
            <a:pPr>
              <a:lnSpc>
                <a:spcPct val="130000"/>
              </a:lnSpc>
            </a:pPr>
            <a:r>
              <a:rPr lang="zh-CN" altLang="en-US" sz="3200" spc="100" dirty="0" smtClean="0">
                <a:solidFill>
                  <a:srgbClr val="0F6FC6"/>
                </a:solidFill>
                <a:latin typeface="+mj-ea"/>
                <a:ea typeface="+mj-ea"/>
              </a:rPr>
              <a:t>总结</a:t>
            </a:r>
            <a:endParaRPr lang="zh-CN" altLang="en-US" sz="3200" spc="100" dirty="0" smtClean="0">
              <a:solidFill>
                <a:srgbClr val="0F6FC6"/>
              </a:solidFill>
              <a:latin typeface="+mj-ea"/>
              <a:ea typeface="+mj-ea"/>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评估和实验</a:t>
            </a:r>
          </a:p>
        </p:txBody>
      </p:sp>
      <p:sp>
        <p:nvSpPr>
          <p:cNvPr id="5" name="文本框 4"/>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04</a:t>
            </a:r>
            <a:endParaRPr lang="zh-CN" altLang="en-US" sz="3200" spc="100" dirty="0" smtClean="0">
              <a:solidFill>
                <a:schemeClr val="bg1"/>
              </a:solidFill>
            </a:endParaRPr>
          </a:p>
        </p:txBody>
      </p:sp>
      <p:sp>
        <p:nvSpPr>
          <p:cNvPr id="24" name="文本框 23"/>
          <p:cNvSpPr txBox="1"/>
          <p:nvPr/>
        </p:nvSpPr>
        <p:spPr>
          <a:xfrm>
            <a:off x="733376" y="1049290"/>
            <a:ext cx="9855984" cy="452432"/>
          </a:xfrm>
          <a:prstGeom prst="rect">
            <a:avLst/>
          </a:prstGeom>
          <a:noFill/>
        </p:spPr>
        <p:txBody>
          <a:bodyPr wrap="square" rtlCol="0">
            <a:spAutoFit/>
          </a:bodyPr>
          <a:lstStyle/>
          <a:p>
            <a:pPr>
              <a:lnSpc>
                <a:spcPct val="130000"/>
              </a:lnSpc>
            </a:pPr>
            <a:r>
              <a:rPr lang="en-US" altLang="zh-CN" spc="100" dirty="0">
                <a:solidFill>
                  <a:schemeClr val="accent1">
                    <a:lumMod val="75000"/>
                  </a:schemeClr>
                </a:solidFill>
                <a:latin typeface="+mn-ea"/>
              </a:rPr>
              <a:t>3</a:t>
            </a:r>
            <a:r>
              <a:rPr lang="zh-CN" altLang="en-US" spc="100" dirty="0" smtClean="0">
                <a:solidFill>
                  <a:schemeClr val="accent1">
                    <a:lumMod val="75000"/>
                  </a:schemeClr>
                </a:solidFill>
                <a:latin typeface="+mn-ea"/>
              </a:rPr>
              <a:t>、</a:t>
            </a:r>
            <a:r>
              <a:rPr lang="en-US" altLang="zh-CN" spc="100" dirty="0">
                <a:solidFill>
                  <a:schemeClr val="accent1">
                    <a:lumMod val="75000"/>
                  </a:schemeClr>
                </a:solidFill>
                <a:latin typeface="+mn-ea"/>
              </a:rPr>
              <a:t>Fairco</a:t>
            </a:r>
            <a:r>
              <a:rPr lang="zh-CN" altLang="en-US" spc="100" dirty="0">
                <a:solidFill>
                  <a:schemeClr val="accent1">
                    <a:lumMod val="75000"/>
                  </a:schemeClr>
                </a:solidFill>
                <a:latin typeface="+mn-ea"/>
              </a:rPr>
              <a:t>是如何保护少数群体的偏好的？</a:t>
            </a:r>
          </a:p>
        </p:txBody>
      </p:sp>
      <p:sp>
        <p:nvSpPr>
          <p:cNvPr id="3" name="矩形 2"/>
          <p:cNvSpPr/>
          <p:nvPr/>
        </p:nvSpPr>
        <p:spPr>
          <a:xfrm>
            <a:off x="753782" y="1554553"/>
            <a:ext cx="11314650" cy="646331"/>
          </a:xfrm>
          <a:prstGeom prst="rect">
            <a:avLst/>
          </a:prstGeom>
        </p:spPr>
        <p:txBody>
          <a:bodyPr wrap="square">
            <a:spAutoFit/>
          </a:bodyPr>
          <a:lstStyle/>
          <a:p>
            <a:r>
              <a:rPr lang="zh-CN" altLang="en-US" dirty="0"/>
              <a:t>可以看到，如果我们改变左偏向性用户在用户群体中的比例，</a:t>
            </a:r>
            <a:r>
              <a:rPr lang="en-US" altLang="zh-CN" dirty="0"/>
              <a:t>Fairco</a:t>
            </a:r>
            <a:r>
              <a:rPr lang="zh-CN" altLang="en-US" dirty="0"/>
              <a:t>可以始终将不公平性保持在接近零的水平，同时在其中一个群体占多数的情况下以公平换取效用，</a:t>
            </a:r>
            <a:r>
              <a:rPr lang="zh-CN" altLang="en-US" dirty="0" smtClean="0"/>
              <a:t>如图</a:t>
            </a:r>
            <a:r>
              <a:rPr lang="zh-CN" altLang="en-US" dirty="0"/>
              <a:t>所示。</a:t>
            </a:r>
          </a:p>
        </p:txBody>
      </p:sp>
      <p:pic>
        <p:nvPicPr>
          <p:cNvPr id="6" name="图片 5"/>
          <p:cNvPicPr>
            <a:picLocks noChangeAspect="1"/>
          </p:cNvPicPr>
          <p:nvPr/>
        </p:nvPicPr>
        <p:blipFill>
          <a:blip r:embed="rId2"/>
          <a:stretch>
            <a:fillRect/>
          </a:stretch>
        </p:blipFill>
        <p:spPr>
          <a:xfrm>
            <a:off x="733376" y="2330922"/>
            <a:ext cx="10287000" cy="3876675"/>
          </a:xfrm>
          <a:prstGeom prst="rect">
            <a:avLst/>
          </a:prstGeom>
        </p:spPr>
      </p:pic>
    </p:spTree>
    <p:extLst>
      <p:ext uri="{BB962C8B-B14F-4D97-AF65-F5344CB8AC3E}">
        <p14:creationId xmlns:p14="http://schemas.microsoft.com/office/powerpoint/2010/main" val="2664864624"/>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评估和实验</a:t>
            </a:r>
          </a:p>
        </p:txBody>
      </p:sp>
      <p:sp>
        <p:nvSpPr>
          <p:cNvPr id="5" name="文本框 4"/>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04</a:t>
            </a:r>
            <a:endParaRPr lang="zh-CN" altLang="en-US" sz="3200" spc="100" dirty="0" smtClean="0">
              <a:solidFill>
                <a:schemeClr val="bg1"/>
              </a:solidFill>
            </a:endParaRPr>
          </a:p>
        </p:txBody>
      </p:sp>
      <p:sp>
        <p:nvSpPr>
          <p:cNvPr id="24" name="文本框 23"/>
          <p:cNvSpPr txBox="1"/>
          <p:nvPr/>
        </p:nvSpPr>
        <p:spPr>
          <a:xfrm>
            <a:off x="733376" y="1049290"/>
            <a:ext cx="9855984" cy="452432"/>
          </a:xfrm>
          <a:prstGeom prst="rect">
            <a:avLst/>
          </a:prstGeom>
          <a:noFill/>
        </p:spPr>
        <p:txBody>
          <a:bodyPr wrap="square" rtlCol="0">
            <a:spAutoFit/>
          </a:bodyPr>
          <a:lstStyle/>
          <a:p>
            <a:pPr>
              <a:lnSpc>
                <a:spcPct val="130000"/>
              </a:lnSpc>
            </a:pPr>
            <a:r>
              <a:rPr lang="en-US" altLang="zh-CN" spc="100" dirty="0" smtClean="0">
                <a:solidFill>
                  <a:schemeClr val="accent1">
                    <a:lumMod val="75000"/>
                  </a:schemeClr>
                </a:solidFill>
                <a:latin typeface="+mn-ea"/>
              </a:rPr>
              <a:t>4</a:t>
            </a:r>
            <a:r>
              <a:rPr lang="zh-CN" altLang="en-US" spc="100" dirty="0" smtClean="0">
                <a:solidFill>
                  <a:schemeClr val="accent1">
                    <a:lumMod val="75000"/>
                  </a:schemeClr>
                </a:solidFill>
                <a:latin typeface="+mn-ea"/>
              </a:rPr>
              <a:t>、</a:t>
            </a:r>
            <a:r>
              <a:rPr lang="en-US" altLang="zh-CN" spc="100" dirty="0">
                <a:solidFill>
                  <a:schemeClr val="accent1">
                    <a:lumMod val="75000"/>
                  </a:schemeClr>
                </a:solidFill>
                <a:latin typeface="+mn-ea"/>
              </a:rPr>
              <a:t>Fairco</a:t>
            </a:r>
            <a:r>
              <a:rPr lang="zh-CN" altLang="en-US" spc="100" dirty="0">
                <a:solidFill>
                  <a:schemeClr val="accent1">
                    <a:lumMod val="75000"/>
                  </a:schemeClr>
                </a:solidFill>
                <a:latin typeface="+mn-ea"/>
              </a:rPr>
              <a:t>算法在电影数据集上实验</a:t>
            </a:r>
          </a:p>
        </p:txBody>
      </p:sp>
      <p:sp>
        <p:nvSpPr>
          <p:cNvPr id="3" name="矩形 2"/>
          <p:cNvSpPr/>
          <p:nvPr/>
        </p:nvSpPr>
        <p:spPr>
          <a:xfrm>
            <a:off x="753782" y="1554553"/>
            <a:ext cx="11314650" cy="2585323"/>
          </a:xfrm>
          <a:prstGeom prst="rect">
            <a:avLst/>
          </a:prstGeom>
        </p:spPr>
        <p:txBody>
          <a:bodyPr wrap="square">
            <a:spAutoFit/>
          </a:bodyPr>
          <a:lstStyle/>
          <a:p>
            <a:r>
              <a:rPr lang="zh-CN" altLang="en-US" dirty="0"/>
              <a:t>该研究从</a:t>
            </a:r>
            <a:r>
              <a:rPr lang="en-US" altLang="zh-CN" dirty="0"/>
              <a:t>ML-20M</a:t>
            </a:r>
            <a:r>
              <a:rPr lang="zh-CN" altLang="en-US" dirty="0"/>
              <a:t>数据集中选择前五大制片公司的</a:t>
            </a:r>
            <a:r>
              <a:rPr lang="en-US" altLang="zh-CN" dirty="0"/>
              <a:t>100</a:t>
            </a:r>
            <a:r>
              <a:rPr lang="zh-CN" altLang="en-US" dirty="0"/>
              <a:t>部电影，以此作为电影镜头数据集的一个子集。然后在这些电影中选择</a:t>
            </a:r>
            <a:r>
              <a:rPr lang="en-US" altLang="zh-CN" dirty="0"/>
              <a:t>10K</a:t>
            </a:r>
            <a:r>
              <a:rPr lang="zh-CN" altLang="en-US" dirty="0"/>
              <a:t>个最活跃的用户。之后计算这些用户和电影之间的评分矩阵，并使用这个矩阵分解得到的用户特征作为模型的输入。</a:t>
            </a:r>
          </a:p>
          <a:p>
            <a:endParaRPr lang="zh-CN" altLang="en-US" dirty="0"/>
          </a:p>
          <a:p>
            <a:r>
              <a:rPr lang="zh-CN" altLang="en-US" dirty="0"/>
              <a:t>这里的目标是向每一个用户展示排名，最大限度地提高</a:t>
            </a:r>
            <a:r>
              <a:rPr lang="en-US" altLang="zh-CN" dirty="0"/>
              <a:t>DCG</a:t>
            </a:r>
            <a:r>
              <a:rPr lang="zh-CN" altLang="en-US" dirty="0"/>
              <a:t>指标，同时确保制片公司获得与他们电影平均元素相对应的曝光份额。</a:t>
            </a:r>
          </a:p>
          <a:p>
            <a:endParaRPr lang="zh-CN" altLang="en-US" dirty="0"/>
          </a:p>
          <a:p>
            <a:r>
              <a:rPr lang="zh-CN" altLang="en-US" dirty="0"/>
              <a:t>在这个实验中，本文展示了</a:t>
            </a:r>
            <a:r>
              <a:rPr lang="en-US" altLang="zh-CN" dirty="0"/>
              <a:t>Fairco</a:t>
            </a:r>
            <a:r>
              <a:rPr lang="zh-CN" altLang="en-US" dirty="0"/>
              <a:t>算法在公平性方面的有效性，与只根据无偏相关估计进行排名的</a:t>
            </a:r>
            <a:r>
              <a:rPr lang="en-US" altLang="zh-CN" dirty="0"/>
              <a:t>D-ULTR</a:t>
            </a:r>
            <a:r>
              <a:rPr lang="zh-CN" altLang="en-US" dirty="0"/>
              <a:t>方法相比，本文还比较了朴素估计，并证明了在测试集上不公平性归零，</a:t>
            </a:r>
            <a:r>
              <a:rPr lang="zh-CN" altLang="en-US" dirty="0" smtClean="0"/>
              <a:t>如下图</a:t>
            </a:r>
            <a:r>
              <a:rPr lang="zh-CN" altLang="en-US" dirty="0"/>
              <a:t>的红线、绿线所示。</a:t>
            </a:r>
          </a:p>
        </p:txBody>
      </p:sp>
      <p:pic>
        <p:nvPicPr>
          <p:cNvPr id="2" name="图片 1"/>
          <p:cNvPicPr>
            <a:picLocks noChangeAspect="1"/>
          </p:cNvPicPr>
          <p:nvPr/>
        </p:nvPicPr>
        <p:blipFill>
          <a:blip r:embed="rId2"/>
          <a:stretch>
            <a:fillRect/>
          </a:stretch>
        </p:blipFill>
        <p:spPr>
          <a:xfrm>
            <a:off x="835303" y="2502370"/>
            <a:ext cx="11051897" cy="4063681"/>
          </a:xfrm>
          <a:prstGeom prst="rect">
            <a:avLst/>
          </a:prstGeom>
        </p:spPr>
      </p:pic>
    </p:spTree>
    <p:extLst>
      <p:ext uri="{BB962C8B-B14F-4D97-AF65-F5344CB8AC3E}">
        <p14:creationId xmlns:p14="http://schemas.microsoft.com/office/powerpoint/2010/main" val="3665815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cxnSp>
        <p:nvCxnSpPr>
          <p:cNvPr id="7" name="直接连接符 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30982"/>
            <a:ext cx="12192000" cy="6888982"/>
          </a:xfrm>
          <a:prstGeom prst="rect">
            <a:avLst/>
          </a:prstGeom>
          <a:gradFill>
            <a:gsLst>
              <a:gs pos="100000">
                <a:schemeClr val="accent3">
                  <a:alpha val="77000"/>
                </a:schemeClr>
              </a:gs>
              <a:gs pos="58000">
                <a:schemeClr val="accent2"/>
              </a:gs>
              <a:gs pos="12000">
                <a:schemeClr val="accent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71364" y="50033"/>
            <a:ext cx="6817492" cy="6817492"/>
          </a:xfrm>
          <a:prstGeom prst="ellipse">
            <a:avLst/>
          </a:prstGeom>
          <a:blipFill dpi="0" rotWithShape="1">
            <a:blip r:embed="rId4">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96607" y="2110444"/>
            <a:ext cx="3055155" cy="3154710"/>
          </a:xfrm>
          <a:prstGeom prst="rect">
            <a:avLst/>
          </a:prstGeom>
          <a:noFill/>
          <a:ln>
            <a:noFill/>
          </a:ln>
        </p:spPr>
        <p:txBody>
          <a:bodyPr wrap="square" rtlCol="0">
            <a:spAutoFit/>
          </a:bodyPr>
          <a:lstStyle/>
          <a:p>
            <a:pPr algn="ctr"/>
            <a:r>
              <a:rPr lang="en-US" altLang="zh-CN" sz="19900" b="1" dirty="0" smtClean="0">
                <a:gradFill>
                  <a:gsLst>
                    <a:gs pos="50000">
                      <a:schemeClr val="bg1"/>
                    </a:gs>
                    <a:gs pos="100000">
                      <a:schemeClr val="bg1">
                        <a:alpha val="20000"/>
                      </a:schemeClr>
                    </a:gs>
                  </a:gsLst>
                  <a:lin ang="5400000" scaled="1"/>
                </a:gradFill>
              </a:rPr>
              <a:t>05</a:t>
            </a:r>
            <a:endParaRPr lang="zh-CN" altLang="en-US" sz="19900" b="1" dirty="0">
              <a:gradFill>
                <a:gsLst>
                  <a:gs pos="50000">
                    <a:schemeClr val="bg1"/>
                  </a:gs>
                  <a:gs pos="100000">
                    <a:schemeClr val="bg1">
                      <a:alpha val="20000"/>
                    </a:schemeClr>
                  </a:gs>
                </a:gsLst>
                <a:lin ang="5400000" scaled="1"/>
              </a:gradFill>
            </a:endParaRPr>
          </a:p>
        </p:txBody>
      </p:sp>
      <p:sp>
        <p:nvSpPr>
          <p:cNvPr id="13" name="文本框 12"/>
          <p:cNvSpPr txBox="1"/>
          <p:nvPr/>
        </p:nvSpPr>
        <p:spPr>
          <a:xfrm>
            <a:off x="5865342" y="2628044"/>
            <a:ext cx="3338694" cy="959045"/>
          </a:xfrm>
          <a:prstGeom prst="rect">
            <a:avLst/>
          </a:prstGeom>
          <a:noFill/>
        </p:spPr>
        <p:txBody>
          <a:bodyPr wrap="square" rtlCol="0">
            <a:spAutoFit/>
          </a:bodyPr>
          <a:lstStyle/>
          <a:p>
            <a:pPr algn="ctr">
              <a:lnSpc>
                <a:spcPct val="130000"/>
              </a:lnSpc>
            </a:pPr>
            <a:r>
              <a:rPr lang="zh-CN" altLang="en-US" sz="4800" spc="100" dirty="0" smtClean="0">
                <a:solidFill>
                  <a:schemeClr val="bg1"/>
                </a:solidFill>
                <a:latin typeface="+mj-ea"/>
                <a:ea typeface="+mj-ea"/>
              </a:rPr>
              <a:t>         总结</a:t>
            </a:r>
            <a:endParaRPr lang="zh-CN" altLang="en-US" sz="4800" spc="100" dirty="0" smtClean="0">
              <a:solidFill>
                <a:schemeClr val="bg1"/>
              </a:solidFill>
              <a:latin typeface="+mj-ea"/>
              <a:ea typeface="+mj-ea"/>
            </a:endParaRP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5160" y="4164939"/>
            <a:ext cx="1971331" cy="432094"/>
          </a:xfrm>
          <a:prstGeom prst="rect">
            <a:avLst/>
          </a:prstGeom>
        </p:spPr>
      </p:pic>
      <p:sp>
        <p:nvSpPr>
          <p:cNvPr id="16" name="文本框 15"/>
          <p:cNvSpPr txBox="1"/>
          <p:nvPr/>
        </p:nvSpPr>
        <p:spPr>
          <a:xfrm>
            <a:off x="7056490" y="4025161"/>
            <a:ext cx="2147545" cy="665888"/>
          </a:xfrm>
          <a:prstGeom prst="rect">
            <a:avLst/>
          </a:prstGeom>
          <a:noFill/>
        </p:spPr>
        <p:txBody>
          <a:bodyPr wrap="square" rtlCol="0">
            <a:spAutoFit/>
          </a:bodyPr>
          <a:lstStyle/>
          <a:p>
            <a:pPr algn="dist">
              <a:lnSpc>
                <a:spcPct val="130000"/>
              </a:lnSpc>
            </a:pPr>
            <a:r>
              <a:rPr lang="en-US" altLang="zh-CN" sz="3200" spc="100" dirty="0" smtClean="0">
                <a:solidFill>
                  <a:schemeClr val="bg1">
                    <a:alpha val="56000"/>
                  </a:schemeClr>
                </a:solidFill>
                <a:ea typeface="+mj-ea"/>
              </a:rPr>
              <a:t>PART05</a:t>
            </a:r>
            <a:endParaRPr lang="zh-CN" altLang="en-US" sz="3200" spc="100" dirty="0" smtClean="0">
              <a:solidFill>
                <a:schemeClr val="bg1">
                  <a:alpha val="56000"/>
                </a:schemeClr>
              </a:solidFill>
              <a:ea typeface="+mj-ea"/>
            </a:endParaRPr>
          </a:p>
        </p:txBody>
      </p:sp>
    </p:spTree>
    <p:extLst>
      <p:ext uri="{BB962C8B-B14F-4D97-AF65-F5344CB8AC3E}">
        <p14:creationId xmlns:p14="http://schemas.microsoft.com/office/powerpoint/2010/main" val="32166082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总结</a:t>
            </a:r>
            <a:endParaRPr lang="zh-CN" altLang="en-US" dirty="0"/>
          </a:p>
        </p:txBody>
      </p:sp>
      <p:sp>
        <p:nvSpPr>
          <p:cNvPr id="7" name="文本框 6"/>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05</a:t>
            </a:r>
            <a:endParaRPr lang="zh-CN" altLang="en-US" sz="3200" spc="100" dirty="0" smtClean="0">
              <a:solidFill>
                <a:schemeClr val="bg1"/>
              </a:solidFill>
            </a:endParaRPr>
          </a:p>
        </p:txBody>
      </p:sp>
      <p:cxnSp>
        <p:nvCxnSpPr>
          <p:cNvPr id="15" name="直接连接符 14"/>
          <p:cNvCxnSpPr/>
          <p:nvPr/>
        </p:nvCxnSpPr>
        <p:spPr>
          <a:xfrm>
            <a:off x="3865339" y="3525791"/>
            <a:ext cx="1224136" cy="4532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945459" y="3691003"/>
            <a:ext cx="432048" cy="432048"/>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392116" y="760416"/>
              <a:ext cx="3825878"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19" name="直接连接符 18"/>
          <p:cNvCxnSpPr>
            <a:endCxn id="30" idx="3"/>
          </p:cNvCxnSpPr>
          <p:nvPr/>
        </p:nvCxnSpPr>
        <p:spPr>
          <a:xfrm flipV="1">
            <a:off x="5243957" y="1833209"/>
            <a:ext cx="714356" cy="18577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矩形 47"/>
          <p:cNvSpPr>
            <a:spLocks noChangeArrowheads="1"/>
          </p:cNvSpPr>
          <p:nvPr/>
        </p:nvSpPr>
        <p:spPr bwMode="auto">
          <a:xfrm>
            <a:off x="6090306" y="1533202"/>
            <a:ext cx="5184576" cy="397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dirty="0">
                <a:latin typeface="+mn-ea"/>
              </a:rPr>
              <a:t>1</a:t>
            </a:r>
            <a:r>
              <a:rPr lang="zh-CN" altLang="en-US" dirty="0">
                <a:latin typeface="+mn-ea"/>
              </a:rPr>
              <a:t>、论文确定了在动态学习排序中，有偏反馈是如何导致不公平和次优排序的。</a:t>
            </a:r>
          </a:p>
          <a:p>
            <a:pPr>
              <a:lnSpc>
                <a:spcPct val="130000"/>
              </a:lnSpc>
              <a:spcBef>
                <a:spcPct val="0"/>
              </a:spcBef>
            </a:pPr>
            <a:endParaRPr lang="zh-CN" altLang="en-US" dirty="0">
              <a:latin typeface="+mn-ea"/>
            </a:endParaRPr>
          </a:p>
          <a:p>
            <a:pPr>
              <a:lnSpc>
                <a:spcPct val="130000"/>
              </a:lnSpc>
              <a:spcBef>
                <a:spcPct val="0"/>
              </a:spcBef>
            </a:pPr>
            <a:r>
              <a:rPr lang="en-US" altLang="zh-CN" dirty="0">
                <a:latin typeface="+mn-ea"/>
              </a:rPr>
              <a:t>2</a:t>
            </a:r>
            <a:r>
              <a:rPr lang="zh-CN" altLang="en-US" dirty="0">
                <a:latin typeface="+mn-ea"/>
              </a:rPr>
              <a:t>、论文提出了一种自适应的公平协同算法，在相关度仍在学习的情况下，强制执行相关度公平约束。另外</a:t>
            </a:r>
            <a:r>
              <a:rPr lang="en-US" altLang="zh-CN" dirty="0">
                <a:latin typeface="+mn-ea"/>
              </a:rPr>
              <a:t>Fairco</a:t>
            </a:r>
            <a:r>
              <a:rPr lang="zh-CN" altLang="en-US" dirty="0">
                <a:latin typeface="+mn-ea"/>
              </a:rPr>
              <a:t>算法易于实现，并且在运行时非常有效。</a:t>
            </a:r>
          </a:p>
          <a:p>
            <a:pPr>
              <a:lnSpc>
                <a:spcPct val="130000"/>
              </a:lnSpc>
              <a:spcBef>
                <a:spcPct val="0"/>
              </a:spcBef>
            </a:pPr>
            <a:endParaRPr lang="zh-CN" altLang="en-US" dirty="0">
              <a:latin typeface="+mn-ea"/>
            </a:endParaRPr>
          </a:p>
          <a:p>
            <a:pPr>
              <a:lnSpc>
                <a:spcPct val="130000"/>
              </a:lnSpc>
              <a:spcBef>
                <a:spcPct val="0"/>
              </a:spcBef>
            </a:pPr>
            <a:r>
              <a:rPr lang="en-US" altLang="zh-CN" dirty="0">
                <a:latin typeface="+mn-ea"/>
              </a:rPr>
              <a:t>3</a:t>
            </a:r>
            <a:r>
              <a:rPr lang="zh-CN" altLang="en-US" dirty="0">
                <a:latin typeface="+mn-ea"/>
              </a:rPr>
              <a:t>、论文提出的算法打破了动态排名中“富者更富”的现象。。</a:t>
            </a:r>
          </a:p>
          <a:p>
            <a:pPr>
              <a:lnSpc>
                <a:spcPct val="130000"/>
              </a:lnSpc>
              <a:spcBef>
                <a:spcPct val="0"/>
              </a:spcBef>
            </a:pPr>
            <a:endParaRPr dirty="0">
              <a:latin typeface="+mn-ea"/>
            </a:endParaRPr>
          </a:p>
        </p:txBody>
      </p:sp>
      <p:pic>
        <p:nvPicPr>
          <p:cNvPr id="10" name="图片占位符 9"/>
          <p:cNvPicPr>
            <a:picLocks noGrp="1" noChangeAspect="1"/>
          </p:cNvPicPr>
          <p:nvPr>
            <p:ph type="pic" sz="quarter" idx="15"/>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l="16621" r="16621"/>
          <a:stretch>
            <a:fillRect/>
          </a:stretch>
        </p:blipFill>
        <p:spPr>
          <a:xfrm>
            <a:off x="1879208" y="4085494"/>
            <a:ext cx="1157622" cy="1157622"/>
          </a:xfrm>
          <a:ln w="38100">
            <a:solidFill>
              <a:schemeClr val="accent1"/>
            </a:solidFill>
          </a:ln>
        </p:spPr>
      </p:pic>
      <p:pic>
        <p:nvPicPr>
          <p:cNvPr id="14" name="图片占位符 13"/>
          <p:cNvPicPr>
            <a:picLocks noGrp="1" noChangeAspect="1"/>
          </p:cNvPicPr>
          <p:nvPr>
            <p:ph type="pic" sz="quarter" idx="14"/>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22345" r="22345"/>
          <a:stretch>
            <a:fillRect/>
          </a:stretch>
        </p:blipFill>
        <p:spPr>
          <a:xfrm>
            <a:off x="1248836" y="1897178"/>
            <a:ext cx="1540906" cy="1540906"/>
          </a:xfrm>
          <a:ln w="38100">
            <a:solidFill>
              <a:schemeClr val="accent1"/>
            </a:solidFill>
          </a:ln>
        </p:spPr>
      </p:pic>
      <p:grpSp>
        <p:nvGrpSpPr>
          <p:cNvPr id="29" name="组合 28"/>
          <p:cNvGrpSpPr/>
          <p:nvPr/>
        </p:nvGrpSpPr>
        <p:grpSpPr>
          <a:xfrm>
            <a:off x="5938341" y="1716804"/>
            <a:ext cx="136377" cy="136377"/>
            <a:chOff x="304800" y="673100"/>
            <a:chExt cx="4000500" cy="4000500"/>
          </a:xfrm>
          <a:solidFill>
            <a:schemeClr val="accent1"/>
          </a:solidFill>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p:cNvSpPr/>
            <p:nvPr/>
          </p:nvSpPr>
          <p:spPr>
            <a:xfrm>
              <a:off x="392116" y="760416"/>
              <a:ext cx="3825878" cy="3825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8" name="图片占位符 7"/>
          <p:cNvPicPr>
            <a:picLocks noGrp="1" noChangeAspect="1"/>
          </p:cNvPicPr>
          <p:nvPr>
            <p:ph type="pic" sz="quarter" idx="13"/>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20687" r="20687"/>
          <a:stretch>
            <a:fillRect/>
          </a:stretch>
        </p:blipFill>
        <p:spPr>
          <a:xfrm>
            <a:off x="2174496" y="2337242"/>
            <a:ext cx="2492360" cy="2492360"/>
          </a:xfrm>
          <a:ln w="38100">
            <a:solidFill>
              <a:schemeClr val="accent1"/>
            </a:solidFill>
          </a:ln>
        </p:spPr>
      </p:pic>
      <p:grpSp>
        <p:nvGrpSpPr>
          <p:cNvPr id="27" name="组合 26"/>
          <p:cNvGrpSpPr/>
          <p:nvPr/>
        </p:nvGrpSpPr>
        <p:grpSpPr>
          <a:xfrm>
            <a:off x="5925729" y="2738299"/>
            <a:ext cx="136377" cy="136377"/>
            <a:chOff x="304800" y="673100"/>
            <a:chExt cx="4000500" cy="4000500"/>
          </a:xfrm>
          <a:solidFill>
            <a:schemeClr val="accent1"/>
          </a:solidFill>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椭圆 31"/>
            <p:cNvSpPr/>
            <p:nvPr/>
          </p:nvSpPr>
          <p:spPr>
            <a:xfrm>
              <a:off x="392116" y="760416"/>
              <a:ext cx="3825878" cy="3825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 name="图片 1"/>
          <p:cNvPicPr>
            <a:picLocks noChangeAspect="1"/>
          </p:cNvPicPr>
          <p:nvPr/>
        </p:nvPicPr>
        <p:blipFill>
          <a:blip r:embed="rId5"/>
          <a:stretch>
            <a:fillRect/>
          </a:stretch>
        </p:blipFill>
        <p:spPr>
          <a:xfrm>
            <a:off x="5473809" y="4352527"/>
            <a:ext cx="774259" cy="774259"/>
          </a:xfrm>
          <a:prstGeom prst="rect">
            <a:avLst/>
          </a:prstGeom>
        </p:spPr>
      </p:pic>
      <p:cxnSp>
        <p:nvCxnSpPr>
          <p:cNvPr id="33" name="直接连接符 32"/>
          <p:cNvCxnSpPr>
            <a:stCxn id="18" idx="7"/>
            <a:endCxn id="32" idx="4"/>
          </p:cNvCxnSpPr>
          <p:nvPr/>
        </p:nvCxnSpPr>
        <p:spPr>
          <a:xfrm flipV="1">
            <a:off x="5307568" y="2871700"/>
            <a:ext cx="686350" cy="8892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7" idx="5"/>
          </p:cNvCxnSpPr>
          <p:nvPr/>
        </p:nvCxnSpPr>
        <p:spPr>
          <a:xfrm>
            <a:off x="5314235" y="4059779"/>
            <a:ext cx="670340" cy="5284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4876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08" b="3008"/>
          <a:stretch>
            <a:fillRect/>
          </a:stretch>
        </p:blipFill>
        <p:spPr/>
      </p:pic>
      <p:sp>
        <p:nvSpPr>
          <p:cNvPr id="8" name="矩形 7"/>
          <p:cNvSpPr/>
          <p:nvPr/>
        </p:nvSpPr>
        <p:spPr>
          <a:xfrm>
            <a:off x="0" y="0"/>
            <a:ext cx="12192000" cy="6858000"/>
          </a:xfrm>
          <a:prstGeom prst="rect">
            <a:avLst/>
          </a:prstGeom>
          <a:gradFill>
            <a:gsLst>
              <a:gs pos="0">
                <a:schemeClr val="tx1">
                  <a:alpha val="70000"/>
                </a:schemeClr>
              </a:gs>
              <a:gs pos="54300">
                <a:srgbClr val="000000">
                  <a:alpha val="93000"/>
                </a:srgb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71242" y="204241"/>
            <a:ext cx="6449517" cy="6449517"/>
          </a:xfrm>
          <a:prstGeom prst="ellipse">
            <a:avLst/>
          </a:prstGeom>
          <a:blipFill dpi="0" rotWithShape="1">
            <a:blip r:embed="rId3">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074227" y="3789894"/>
            <a:ext cx="6043547" cy="1325563"/>
          </a:xfrm>
        </p:spPr>
        <p:txBody>
          <a:bodyPr>
            <a:normAutofit/>
          </a:bodyPr>
          <a:lstStyle/>
          <a:p>
            <a:r>
              <a:rPr lang="en-US" altLang="zh-CN" i="1" dirty="0" smtClean="0"/>
              <a:t>Thank </a:t>
            </a:r>
            <a:r>
              <a:rPr lang="en-US" altLang="zh-CN" i="1" dirty="0"/>
              <a:t>you</a:t>
            </a:r>
            <a:endParaRPr lang="zh-CN" altLang="en-US" i="1" dirty="0"/>
          </a:p>
        </p:txBody>
      </p:sp>
      <p:grpSp>
        <p:nvGrpSpPr>
          <p:cNvPr id="10" name="组合 9"/>
          <p:cNvGrpSpPr/>
          <p:nvPr/>
        </p:nvGrpSpPr>
        <p:grpSpPr>
          <a:xfrm>
            <a:off x="3997870" y="1655217"/>
            <a:ext cx="4319869" cy="1004792"/>
            <a:chOff x="4062108" y="2005666"/>
            <a:chExt cx="4319869" cy="1004792"/>
          </a:xfrm>
        </p:grpSpPr>
        <p:sp>
          <p:nvSpPr>
            <p:cNvPr id="11" name="椭圆 10"/>
            <p:cNvSpPr/>
            <p:nvPr/>
          </p:nvSpPr>
          <p:spPr>
            <a:xfrm>
              <a:off x="4062108" y="2005666"/>
              <a:ext cx="1004792" cy="1004792"/>
            </a:xfrm>
            <a:prstGeom prst="ellipse">
              <a:avLst/>
            </a:prstGeom>
            <a:blipFill dpi="0" rotWithShape="1">
              <a:blip r:embed="rId3">
                <a:extLst>
                  <a:ext uri="{BEBA8EAE-BF5A-486C-A8C5-ECC9F3942E4B}">
                    <a14:imgProps xmlns:a14="http://schemas.microsoft.com/office/drawing/2010/main">
                      <a14:imgLayer r:embed="rId4">
                        <a14:imgEffect>
                          <a14:brightnessContrast bright="100000" contras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l="26781"/>
            <a:stretch>
              <a:fillRect/>
            </a:stretch>
          </p:blipFill>
          <p:spPr>
            <a:xfrm>
              <a:off x="5155791" y="2019709"/>
              <a:ext cx="3226186" cy="965789"/>
            </a:xfrm>
            <a:prstGeom prst="rect">
              <a:avLst/>
            </a:prstGeom>
          </p:spPr>
        </p:pic>
      </p:grpSp>
      <p:cxnSp>
        <p:nvCxnSpPr>
          <p:cNvPr id="13" name="直接连接符 12"/>
          <p:cNvCxnSpPr/>
          <p:nvPr/>
        </p:nvCxnSpPr>
        <p:spPr>
          <a:xfrm>
            <a:off x="3664857" y="2839064"/>
            <a:ext cx="4862286" cy="0"/>
          </a:xfrm>
          <a:prstGeom prst="line">
            <a:avLst/>
          </a:prstGeom>
          <a:ln w="12700">
            <a:gradFill>
              <a:gsLst>
                <a:gs pos="0">
                  <a:schemeClr val="bg1">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560607" y="2848853"/>
            <a:ext cx="4966536" cy="523220"/>
          </a:xfrm>
          <a:prstGeom prst="rect">
            <a:avLst/>
          </a:prstGeom>
          <a:noFill/>
        </p:spPr>
        <p:txBody>
          <a:bodyPr wrap="square" rtlCol="0">
            <a:spAutoFit/>
          </a:bodyPr>
          <a:lstStyle/>
          <a:p>
            <a:pPr algn="dist"/>
            <a:r>
              <a:rPr lang="zh-CN" altLang="en-US" sz="2800" i="1" dirty="0">
                <a:solidFill>
                  <a:schemeClr val="bg1"/>
                </a:solidFill>
                <a:latin typeface="华文新魏" panose="02010800040101010101" pitchFamily="2" charset="-122"/>
                <a:ea typeface="华文新魏" panose="02010800040101010101" pitchFamily="2" charset="-122"/>
              </a:rPr>
              <a:t>大</a:t>
            </a:r>
            <a:r>
              <a:rPr lang="zh-CN" altLang="en-US" sz="2800" i="1" dirty="0" smtClean="0">
                <a:solidFill>
                  <a:schemeClr val="bg1"/>
                </a:solidFill>
                <a:latin typeface="华文新魏" panose="02010800040101010101" pitchFamily="2" charset="-122"/>
                <a:ea typeface="华文新魏" panose="02010800040101010101" pitchFamily="2" charset="-122"/>
              </a:rPr>
              <a:t>工至善 大学至真</a:t>
            </a:r>
            <a:endParaRPr lang="zh-CN" altLang="en-US" sz="2800" i="1"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741374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cxnSp>
        <p:nvCxnSpPr>
          <p:cNvPr id="7" name="直接连接符 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30982"/>
            <a:ext cx="12192000" cy="6888982"/>
          </a:xfrm>
          <a:prstGeom prst="rect">
            <a:avLst/>
          </a:prstGeom>
          <a:gradFill>
            <a:gsLst>
              <a:gs pos="100000">
                <a:schemeClr val="accent3">
                  <a:alpha val="77000"/>
                </a:schemeClr>
              </a:gs>
              <a:gs pos="58000">
                <a:schemeClr val="accent2"/>
              </a:gs>
              <a:gs pos="12000">
                <a:schemeClr val="accent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71364" y="50033"/>
            <a:ext cx="6817492" cy="6817492"/>
          </a:xfrm>
          <a:prstGeom prst="ellipse">
            <a:avLst/>
          </a:prstGeom>
          <a:blipFill dpi="0" rotWithShape="1">
            <a:blip r:embed="rId4">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96607" y="2110444"/>
            <a:ext cx="3055155" cy="3154710"/>
          </a:xfrm>
          <a:prstGeom prst="rect">
            <a:avLst/>
          </a:prstGeom>
          <a:noFill/>
          <a:ln>
            <a:noFill/>
          </a:ln>
        </p:spPr>
        <p:txBody>
          <a:bodyPr wrap="square" rtlCol="0">
            <a:spAutoFit/>
          </a:bodyPr>
          <a:lstStyle/>
          <a:p>
            <a:pPr algn="ctr"/>
            <a:r>
              <a:rPr lang="en-US" altLang="zh-CN" sz="19900" b="1" dirty="0" smtClean="0">
                <a:gradFill>
                  <a:gsLst>
                    <a:gs pos="50000">
                      <a:schemeClr val="bg1"/>
                    </a:gs>
                    <a:gs pos="100000">
                      <a:schemeClr val="bg1">
                        <a:alpha val="20000"/>
                      </a:schemeClr>
                    </a:gs>
                  </a:gsLst>
                  <a:lin ang="5400000" scaled="1"/>
                </a:gradFill>
              </a:rPr>
              <a:t>01</a:t>
            </a:r>
            <a:endParaRPr lang="zh-CN" altLang="en-US" sz="19900" b="1" dirty="0">
              <a:gradFill>
                <a:gsLst>
                  <a:gs pos="50000">
                    <a:schemeClr val="bg1"/>
                  </a:gs>
                  <a:gs pos="100000">
                    <a:schemeClr val="bg1">
                      <a:alpha val="20000"/>
                    </a:schemeClr>
                  </a:gs>
                </a:gsLst>
                <a:lin ang="5400000" scaled="1"/>
              </a:gradFill>
            </a:endParaRPr>
          </a:p>
        </p:txBody>
      </p:sp>
      <p:sp>
        <p:nvSpPr>
          <p:cNvPr id="13" name="文本框 12"/>
          <p:cNvSpPr txBox="1"/>
          <p:nvPr/>
        </p:nvSpPr>
        <p:spPr>
          <a:xfrm>
            <a:off x="6327486" y="2628044"/>
            <a:ext cx="2876549" cy="959045"/>
          </a:xfrm>
          <a:prstGeom prst="rect">
            <a:avLst/>
          </a:prstGeom>
          <a:noFill/>
        </p:spPr>
        <p:txBody>
          <a:bodyPr wrap="square" rtlCol="0">
            <a:spAutoFit/>
          </a:bodyPr>
          <a:lstStyle/>
          <a:p>
            <a:pPr algn="ctr">
              <a:lnSpc>
                <a:spcPct val="130000"/>
              </a:lnSpc>
            </a:pPr>
            <a:r>
              <a:rPr lang="zh-CN" altLang="en-US" sz="4800" spc="100" dirty="0">
                <a:solidFill>
                  <a:schemeClr val="bg1"/>
                </a:solidFill>
                <a:latin typeface="+mj-ea"/>
                <a:ea typeface="+mj-ea"/>
              </a:rPr>
              <a:t>背景</a:t>
            </a:r>
            <a:endParaRPr lang="zh-CN" altLang="en-US" sz="4800" spc="100" dirty="0" smtClean="0">
              <a:solidFill>
                <a:schemeClr val="bg1"/>
              </a:solidFill>
              <a:latin typeface="+mj-ea"/>
              <a:ea typeface="+mj-ea"/>
            </a:endParaRP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5160" y="4164939"/>
            <a:ext cx="1971331" cy="432094"/>
          </a:xfrm>
          <a:prstGeom prst="rect">
            <a:avLst/>
          </a:prstGeom>
        </p:spPr>
      </p:pic>
      <p:sp>
        <p:nvSpPr>
          <p:cNvPr id="16" name="文本框 15"/>
          <p:cNvSpPr txBox="1"/>
          <p:nvPr/>
        </p:nvSpPr>
        <p:spPr>
          <a:xfrm>
            <a:off x="7056490" y="4025161"/>
            <a:ext cx="2147545" cy="732508"/>
          </a:xfrm>
          <a:prstGeom prst="rect">
            <a:avLst/>
          </a:prstGeom>
          <a:noFill/>
        </p:spPr>
        <p:txBody>
          <a:bodyPr wrap="square" rtlCol="0">
            <a:spAutoFit/>
          </a:bodyPr>
          <a:lstStyle/>
          <a:p>
            <a:pPr algn="dist">
              <a:lnSpc>
                <a:spcPct val="130000"/>
              </a:lnSpc>
            </a:pPr>
            <a:r>
              <a:rPr lang="en-US" altLang="zh-CN" sz="3200" spc="100" dirty="0" smtClean="0">
                <a:solidFill>
                  <a:schemeClr val="bg1">
                    <a:alpha val="56000"/>
                  </a:schemeClr>
                </a:solidFill>
                <a:ea typeface="+mj-ea"/>
              </a:rPr>
              <a:t>PART01</a:t>
            </a:r>
            <a:endParaRPr lang="zh-CN" altLang="en-US" sz="3200" spc="100" dirty="0" smtClean="0">
              <a:solidFill>
                <a:schemeClr val="bg1">
                  <a:alpha val="56000"/>
                </a:schemeClr>
              </a:solidFill>
              <a:ea typeface="+mj-ea"/>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文本框 88"/>
          <p:cNvSpPr txBox="1"/>
          <p:nvPr/>
        </p:nvSpPr>
        <p:spPr>
          <a:xfrm>
            <a:off x="6818550" y="5018784"/>
            <a:ext cx="375686" cy="190499"/>
          </a:xfrm>
          <a:custGeom>
            <a:avLst/>
            <a:gdLst/>
            <a:ahLst/>
            <a:cxnLst/>
            <a:rect l="l" t="t" r="r" b="b"/>
            <a:pathLst>
              <a:path w="240896" h="122151">
                <a:moveTo>
                  <a:pt x="165553" y="410"/>
                </a:moveTo>
                <a:cubicBezTo>
                  <a:pt x="166918" y="-136"/>
                  <a:pt x="168998" y="-136"/>
                  <a:pt x="171795" y="410"/>
                </a:cubicBezTo>
                <a:cubicBezTo>
                  <a:pt x="180185" y="2047"/>
                  <a:pt x="195021" y="8595"/>
                  <a:pt x="216304" y="20055"/>
                </a:cubicBezTo>
                <a:cubicBezTo>
                  <a:pt x="244680" y="39700"/>
                  <a:pt x="248501" y="52252"/>
                  <a:pt x="227763" y="57709"/>
                </a:cubicBezTo>
                <a:cubicBezTo>
                  <a:pt x="207027" y="63166"/>
                  <a:pt x="187928" y="68623"/>
                  <a:pt x="170465" y="74080"/>
                </a:cubicBezTo>
                <a:cubicBezTo>
                  <a:pt x="153002" y="79537"/>
                  <a:pt x="137177" y="84448"/>
                  <a:pt x="122988" y="88814"/>
                </a:cubicBezTo>
                <a:cubicBezTo>
                  <a:pt x="108800" y="93179"/>
                  <a:pt x="90246" y="99182"/>
                  <a:pt x="67327" y="106822"/>
                </a:cubicBezTo>
                <a:cubicBezTo>
                  <a:pt x="44407" y="114462"/>
                  <a:pt x="25308" y="119373"/>
                  <a:pt x="10028" y="121556"/>
                </a:cubicBezTo>
                <a:cubicBezTo>
                  <a:pt x="-5251" y="123739"/>
                  <a:pt x="-3069" y="119919"/>
                  <a:pt x="16576" y="110096"/>
                </a:cubicBezTo>
                <a:cubicBezTo>
                  <a:pt x="36222" y="100274"/>
                  <a:pt x="64053" y="83902"/>
                  <a:pt x="100069" y="60983"/>
                </a:cubicBezTo>
                <a:cubicBezTo>
                  <a:pt x="136085" y="38063"/>
                  <a:pt x="154639" y="22784"/>
                  <a:pt x="155731" y="15144"/>
                </a:cubicBezTo>
                <a:cubicBezTo>
                  <a:pt x="156822" y="7504"/>
                  <a:pt x="160097" y="2593"/>
                  <a:pt x="165553" y="410"/>
                </a:cubicBezTo>
                <a:close/>
              </a:path>
            </a:pathLst>
          </a:custGeom>
          <a:solidFill>
            <a:srgbClr val="151515"/>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86" name="文本框 85"/>
          <p:cNvSpPr txBox="1"/>
          <p:nvPr/>
        </p:nvSpPr>
        <p:spPr>
          <a:xfrm>
            <a:off x="8796031" y="3567262"/>
            <a:ext cx="513297" cy="405281"/>
          </a:xfrm>
          <a:custGeom>
            <a:avLst/>
            <a:gdLst/>
            <a:ahLst/>
            <a:cxnLst/>
            <a:rect l="l" t="t" r="r" b="b"/>
            <a:pathLst>
              <a:path w="421987" h="333186">
                <a:moveTo>
                  <a:pt x="148814" y="182"/>
                </a:moveTo>
                <a:cubicBezTo>
                  <a:pt x="155908" y="-909"/>
                  <a:pt x="167640" y="2911"/>
                  <a:pt x="184012" y="11642"/>
                </a:cubicBezTo>
                <a:cubicBezTo>
                  <a:pt x="216754" y="29104"/>
                  <a:pt x="227668" y="43838"/>
                  <a:pt x="216754" y="55844"/>
                </a:cubicBezTo>
                <a:cubicBezTo>
                  <a:pt x="205840" y="67849"/>
                  <a:pt x="193834" y="85858"/>
                  <a:pt x="180738" y="109869"/>
                </a:cubicBezTo>
                <a:cubicBezTo>
                  <a:pt x="167640" y="133879"/>
                  <a:pt x="144720" y="173170"/>
                  <a:pt x="111978" y="227740"/>
                </a:cubicBezTo>
                <a:cubicBezTo>
                  <a:pt x="125076" y="227740"/>
                  <a:pt x="147450" y="223920"/>
                  <a:pt x="179100" y="216281"/>
                </a:cubicBezTo>
                <a:cubicBezTo>
                  <a:pt x="210751" y="208641"/>
                  <a:pt x="237490" y="201001"/>
                  <a:pt x="259318" y="193361"/>
                </a:cubicBezTo>
                <a:cubicBezTo>
                  <a:pt x="281146" y="185721"/>
                  <a:pt x="298064" y="178081"/>
                  <a:pt x="310069" y="170442"/>
                </a:cubicBezTo>
                <a:cubicBezTo>
                  <a:pt x="322074" y="162802"/>
                  <a:pt x="336808" y="162256"/>
                  <a:pt x="354270" y="168804"/>
                </a:cubicBezTo>
                <a:cubicBezTo>
                  <a:pt x="371734" y="175353"/>
                  <a:pt x="390288" y="186267"/>
                  <a:pt x="409932" y="201547"/>
                </a:cubicBezTo>
                <a:cubicBezTo>
                  <a:pt x="429578" y="216826"/>
                  <a:pt x="425212" y="228832"/>
                  <a:pt x="396836" y="237563"/>
                </a:cubicBezTo>
                <a:cubicBezTo>
                  <a:pt x="368459" y="246294"/>
                  <a:pt x="340628" y="265394"/>
                  <a:pt x="313344" y="294862"/>
                </a:cubicBezTo>
                <a:cubicBezTo>
                  <a:pt x="286058" y="324330"/>
                  <a:pt x="280055" y="319964"/>
                  <a:pt x="295334" y="281765"/>
                </a:cubicBezTo>
                <a:cubicBezTo>
                  <a:pt x="310614" y="243566"/>
                  <a:pt x="317163" y="222283"/>
                  <a:pt x="314980" y="217918"/>
                </a:cubicBezTo>
                <a:cubicBezTo>
                  <a:pt x="312798" y="213552"/>
                  <a:pt x="304612" y="213006"/>
                  <a:pt x="290423" y="216281"/>
                </a:cubicBezTo>
                <a:cubicBezTo>
                  <a:pt x="276235" y="219555"/>
                  <a:pt x="246222" y="226649"/>
                  <a:pt x="200382" y="237563"/>
                </a:cubicBezTo>
                <a:lnTo>
                  <a:pt x="174188" y="247386"/>
                </a:lnTo>
                <a:cubicBezTo>
                  <a:pt x="158909" y="251751"/>
                  <a:pt x="146358" y="255571"/>
                  <a:pt x="136536" y="258845"/>
                </a:cubicBezTo>
                <a:cubicBezTo>
                  <a:pt x="126713" y="262120"/>
                  <a:pt x="114162" y="257208"/>
                  <a:pt x="98882" y="244111"/>
                </a:cubicBezTo>
                <a:cubicBezTo>
                  <a:pt x="74870" y="276854"/>
                  <a:pt x="49768" y="302502"/>
                  <a:pt x="23575" y="321056"/>
                </a:cubicBezTo>
                <a:cubicBezTo>
                  <a:pt x="-2619" y="339609"/>
                  <a:pt x="-6985" y="336881"/>
                  <a:pt x="10478" y="312870"/>
                </a:cubicBezTo>
                <a:cubicBezTo>
                  <a:pt x="27940" y="288859"/>
                  <a:pt x="48132" y="258845"/>
                  <a:pt x="71051" y="222829"/>
                </a:cubicBezTo>
                <a:cubicBezTo>
                  <a:pt x="93970" y="186813"/>
                  <a:pt x="112524" y="149159"/>
                  <a:pt x="126713" y="109869"/>
                </a:cubicBezTo>
                <a:cubicBezTo>
                  <a:pt x="140901" y="70578"/>
                  <a:pt x="145812" y="40019"/>
                  <a:pt x="141446" y="18190"/>
                </a:cubicBezTo>
                <a:cubicBezTo>
                  <a:pt x="139264" y="7276"/>
                  <a:pt x="141720" y="1274"/>
                  <a:pt x="148814" y="182"/>
                </a:cubicBezTo>
                <a:close/>
              </a:path>
            </a:pathLst>
          </a:custGeom>
          <a:solidFill>
            <a:srgbClr val="1A1A1A"/>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82" name="文本框 81"/>
          <p:cNvSpPr txBox="1"/>
          <p:nvPr/>
        </p:nvSpPr>
        <p:spPr>
          <a:xfrm>
            <a:off x="2761345" y="2334260"/>
            <a:ext cx="390740" cy="880560"/>
          </a:xfrm>
          <a:custGeom>
            <a:avLst/>
            <a:gdLst/>
            <a:ahLst/>
            <a:cxnLst/>
            <a:rect l="l" t="t" r="r" b="b"/>
            <a:pathLst>
              <a:path w="285728" h="643908">
                <a:moveTo>
                  <a:pt x="216925" y="40"/>
                </a:moveTo>
                <a:cubicBezTo>
                  <a:pt x="223747" y="-506"/>
                  <a:pt x="234797" y="4678"/>
                  <a:pt x="250077" y="15592"/>
                </a:cubicBezTo>
                <a:cubicBezTo>
                  <a:pt x="280636" y="37421"/>
                  <a:pt x="291549" y="52700"/>
                  <a:pt x="282819" y="61432"/>
                </a:cubicBezTo>
                <a:cubicBezTo>
                  <a:pt x="274087" y="70163"/>
                  <a:pt x="263719" y="84351"/>
                  <a:pt x="251714" y="103996"/>
                </a:cubicBezTo>
                <a:cubicBezTo>
                  <a:pt x="239708" y="123642"/>
                  <a:pt x="217335" y="160749"/>
                  <a:pt x="184593" y="215320"/>
                </a:cubicBezTo>
                <a:cubicBezTo>
                  <a:pt x="210786" y="239331"/>
                  <a:pt x="221154" y="258976"/>
                  <a:pt x="215698" y="274256"/>
                </a:cubicBezTo>
                <a:cubicBezTo>
                  <a:pt x="210240" y="289535"/>
                  <a:pt x="207512" y="317912"/>
                  <a:pt x="207512" y="359386"/>
                </a:cubicBezTo>
                <a:cubicBezTo>
                  <a:pt x="207512" y="398676"/>
                  <a:pt x="206420" y="446698"/>
                  <a:pt x="204238" y="503451"/>
                </a:cubicBezTo>
                <a:cubicBezTo>
                  <a:pt x="202055" y="560204"/>
                  <a:pt x="196598" y="601132"/>
                  <a:pt x="187867" y="626234"/>
                </a:cubicBezTo>
                <a:cubicBezTo>
                  <a:pt x="179135" y="651337"/>
                  <a:pt x="168767" y="649700"/>
                  <a:pt x="156762" y="621323"/>
                </a:cubicBezTo>
                <a:cubicBezTo>
                  <a:pt x="144756" y="592946"/>
                  <a:pt x="142573" y="568936"/>
                  <a:pt x="150213" y="549290"/>
                </a:cubicBezTo>
                <a:cubicBezTo>
                  <a:pt x="157853" y="529645"/>
                  <a:pt x="163310" y="499631"/>
                  <a:pt x="166584" y="459249"/>
                </a:cubicBezTo>
                <a:cubicBezTo>
                  <a:pt x="169859" y="418867"/>
                  <a:pt x="171496" y="377939"/>
                  <a:pt x="171496" y="336466"/>
                </a:cubicBezTo>
                <a:cubicBezTo>
                  <a:pt x="171496" y="292810"/>
                  <a:pt x="169313" y="262250"/>
                  <a:pt x="164947" y="244788"/>
                </a:cubicBezTo>
                <a:cubicBezTo>
                  <a:pt x="138754" y="277530"/>
                  <a:pt x="115288" y="303178"/>
                  <a:pt x="94552" y="321732"/>
                </a:cubicBezTo>
                <a:cubicBezTo>
                  <a:pt x="73814" y="340286"/>
                  <a:pt x="49258" y="357748"/>
                  <a:pt x="20882" y="374120"/>
                </a:cubicBezTo>
                <a:cubicBezTo>
                  <a:pt x="-7495" y="390491"/>
                  <a:pt x="-6949" y="383942"/>
                  <a:pt x="22519" y="354474"/>
                </a:cubicBezTo>
                <a:cubicBezTo>
                  <a:pt x="51987" y="325006"/>
                  <a:pt x="80363" y="291718"/>
                  <a:pt x="107648" y="254610"/>
                </a:cubicBezTo>
                <a:cubicBezTo>
                  <a:pt x="134933" y="217503"/>
                  <a:pt x="159490" y="174938"/>
                  <a:pt x="181318" y="126916"/>
                </a:cubicBezTo>
                <a:cubicBezTo>
                  <a:pt x="203146" y="78894"/>
                  <a:pt x="212423" y="42878"/>
                  <a:pt x="209149" y="18867"/>
                </a:cubicBezTo>
                <a:cubicBezTo>
                  <a:pt x="207512" y="6861"/>
                  <a:pt x="210104" y="586"/>
                  <a:pt x="216925" y="40"/>
                </a:cubicBezTo>
                <a:close/>
              </a:path>
            </a:pathLst>
          </a:custGeom>
          <a:solidFill>
            <a:srgbClr val="3C3C3C"/>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64" name="文本框 63"/>
          <p:cNvSpPr txBox="1"/>
          <p:nvPr/>
        </p:nvSpPr>
        <p:spPr>
          <a:xfrm>
            <a:off x="761629" y="3600171"/>
            <a:ext cx="304495" cy="339462"/>
          </a:xfrm>
          <a:custGeom>
            <a:avLst/>
            <a:gdLst/>
            <a:ahLst/>
            <a:cxnLst/>
            <a:rect l="l" t="t" r="r" b="b"/>
            <a:pathLst>
              <a:path w="400213" h="349419">
                <a:moveTo>
                  <a:pt x="312386" y="365"/>
                </a:moveTo>
                <a:cubicBezTo>
                  <a:pt x="322207" y="1456"/>
                  <a:pt x="331758" y="5003"/>
                  <a:pt x="341034" y="11006"/>
                </a:cubicBezTo>
                <a:cubicBezTo>
                  <a:pt x="359587" y="23011"/>
                  <a:pt x="359042" y="31197"/>
                  <a:pt x="339397" y="35563"/>
                </a:cubicBezTo>
                <a:cubicBezTo>
                  <a:pt x="319751" y="39928"/>
                  <a:pt x="275004" y="48659"/>
                  <a:pt x="205154" y="61756"/>
                </a:cubicBezTo>
                <a:cubicBezTo>
                  <a:pt x="220433" y="77036"/>
                  <a:pt x="226982" y="87950"/>
                  <a:pt x="224799" y="94498"/>
                </a:cubicBezTo>
                <a:cubicBezTo>
                  <a:pt x="222617" y="101047"/>
                  <a:pt x="219342" y="115235"/>
                  <a:pt x="214976" y="137063"/>
                </a:cubicBezTo>
                <a:cubicBezTo>
                  <a:pt x="267364" y="128332"/>
                  <a:pt x="305017" y="120692"/>
                  <a:pt x="327937" y="114144"/>
                </a:cubicBezTo>
                <a:cubicBezTo>
                  <a:pt x="350857" y="107595"/>
                  <a:pt x="371594" y="111415"/>
                  <a:pt x="390147" y="125604"/>
                </a:cubicBezTo>
                <a:cubicBezTo>
                  <a:pt x="408701" y="139792"/>
                  <a:pt x="401607" y="148523"/>
                  <a:pt x="368865" y="151797"/>
                </a:cubicBezTo>
                <a:cubicBezTo>
                  <a:pt x="336123" y="155071"/>
                  <a:pt x="282643" y="161074"/>
                  <a:pt x="208428" y="169805"/>
                </a:cubicBezTo>
                <a:cubicBezTo>
                  <a:pt x="193149" y="220010"/>
                  <a:pt x="169137" y="260392"/>
                  <a:pt x="136395" y="290952"/>
                </a:cubicBezTo>
                <a:cubicBezTo>
                  <a:pt x="103653" y="321511"/>
                  <a:pt x="70911" y="340065"/>
                  <a:pt x="38169" y="346613"/>
                </a:cubicBezTo>
                <a:cubicBezTo>
                  <a:pt x="5426" y="353162"/>
                  <a:pt x="3789" y="348250"/>
                  <a:pt x="33257" y="331879"/>
                </a:cubicBezTo>
                <a:cubicBezTo>
                  <a:pt x="62725" y="315508"/>
                  <a:pt x="88374" y="294226"/>
                  <a:pt x="110201" y="268032"/>
                </a:cubicBezTo>
                <a:cubicBezTo>
                  <a:pt x="132029" y="241838"/>
                  <a:pt x="148400" y="212370"/>
                  <a:pt x="159315" y="179628"/>
                </a:cubicBezTo>
                <a:cubicBezTo>
                  <a:pt x="109110" y="190542"/>
                  <a:pt x="78005" y="197636"/>
                  <a:pt x="66000" y="200911"/>
                </a:cubicBezTo>
                <a:cubicBezTo>
                  <a:pt x="53994" y="204185"/>
                  <a:pt x="37623" y="199819"/>
                  <a:pt x="16886" y="187814"/>
                </a:cubicBezTo>
                <a:cubicBezTo>
                  <a:pt x="-3851" y="175808"/>
                  <a:pt x="-5488" y="169260"/>
                  <a:pt x="11975" y="168168"/>
                </a:cubicBezTo>
                <a:cubicBezTo>
                  <a:pt x="29438" y="167077"/>
                  <a:pt x="51266" y="164894"/>
                  <a:pt x="77459" y="161620"/>
                </a:cubicBezTo>
                <a:cubicBezTo>
                  <a:pt x="103653" y="158346"/>
                  <a:pt x="134213" y="153434"/>
                  <a:pt x="169137" y="146886"/>
                </a:cubicBezTo>
                <a:cubicBezTo>
                  <a:pt x="171320" y="125058"/>
                  <a:pt x="172412" y="109778"/>
                  <a:pt x="172412" y="101047"/>
                </a:cubicBezTo>
                <a:cubicBezTo>
                  <a:pt x="172412" y="90133"/>
                  <a:pt x="170229" y="79219"/>
                  <a:pt x="165863" y="68305"/>
                </a:cubicBezTo>
                <a:cubicBezTo>
                  <a:pt x="133121" y="74853"/>
                  <a:pt x="111293" y="77036"/>
                  <a:pt x="100379" y="74853"/>
                </a:cubicBezTo>
                <a:cubicBezTo>
                  <a:pt x="89464" y="72670"/>
                  <a:pt x="78005" y="67759"/>
                  <a:pt x="66000" y="60119"/>
                </a:cubicBezTo>
                <a:cubicBezTo>
                  <a:pt x="53994" y="52479"/>
                  <a:pt x="57269" y="48114"/>
                  <a:pt x="75822" y="47022"/>
                </a:cubicBezTo>
                <a:cubicBezTo>
                  <a:pt x="94376" y="45931"/>
                  <a:pt x="116750" y="43202"/>
                  <a:pt x="142944" y="38837"/>
                </a:cubicBezTo>
                <a:lnTo>
                  <a:pt x="218251" y="22466"/>
                </a:lnTo>
                <a:cubicBezTo>
                  <a:pt x="240078" y="18100"/>
                  <a:pt x="261361" y="12097"/>
                  <a:pt x="282098" y="4457"/>
                </a:cubicBezTo>
                <a:cubicBezTo>
                  <a:pt x="292467" y="638"/>
                  <a:pt x="302562" y="-727"/>
                  <a:pt x="312386" y="365"/>
                </a:cubicBezTo>
                <a:close/>
              </a:path>
            </a:pathLst>
          </a:custGeom>
          <a:solidFill>
            <a:srgbClr val="1D1D1D"/>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59" name="文本框 58"/>
          <p:cNvSpPr txBox="1"/>
          <p:nvPr/>
        </p:nvSpPr>
        <p:spPr>
          <a:xfrm>
            <a:off x="750050" y="2355428"/>
            <a:ext cx="343154" cy="413552"/>
          </a:xfrm>
          <a:custGeom>
            <a:avLst/>
            <a:gdLst/>
            <a:ahLst/>
            <a:cxnLst/>
            <a:rect l="l" t="t" r="r" b="b"/>
            <a:pathLst>
              <a:path w="250190" h="383504">
                <a:moveTo>
                  <a:pt x="192380" y="0"/>
                </a:moveTo>
                <a:cubicBezTo>
                  <a:pt x="198656" y="0"/>
                  <a:pt x="205341" y="1364"/>
                  <a:pt x="212435" y="4093"/>
                </a:cubicBezTo>
                <a:cubicBezTo>
                  <a:pt x="226623" y="9550"/>
                  <a:pt x="237537" y="15553"/>
                  <a:pt x="245177" y="22101"/>
                </a:cubicBezTo>
                <a:cubicBezTo>
                  <a:pt x="252817" y="28649"/>
                  <a:pt x="251726" y="36289"/>
                  <a:pt x="241903" y="45020"/>
                </a:cubicBezTo>
                <a:cubicBezTo>
                  <a:pt x="232080" y="53752"/>
                  <a:pt x="221712" y="70123"/>
                  <a:pt x="210798" y="94134"/>
                </a:cubicBezTo>
                <a:cubicBezTo>
                  <a:pt x="226078" y="107231"/>
                  <a:pt x="227169" y="114871"/>
                  <a:pt x="214072" y="117053"/>
                </a:cubicBezTo>
                <a:cubicBezTo>
                  <a:pt x="200975" y="119236"/>
                  <a:pt x="181330" y="124693"/>
                  <a:pt x="155136" y="133424"/>
                </a:cubicBezTo>
                <a:cubicBezTo>
                  <a:pt x="166050" y="146521"/>
                  <a:pt x="169870" y="156890"/>
                  <a:pt x="166596" y="164530"/>
                </a:cubicBezTo>
                <a:cubicBezTo>
                  <a:pt x="163322" y="172169"/>
                  <a:pt x="161685" y="184721"/>
                  <a:pt x="161685" y="202183"/>
                </a:cubicBezTo>
                <a:lnTo>
                  <a:pt x="161685" y="284039"/>
                </a:lnTo>
                <a:cubicBezTo>
                  <a:pt x="161685" y="318964"/>
                  <a:pt x="154591" y="346794"/>
                  <a:pt x="140402" y="367531"/>
                </a:cubicBezTo>
                <a:cubicBezTo>
                  <a:pt x="126214" y="388268"/>
                  <a:pt x="115846" y="388814"/>
                  <a:pt x="109297" y="369168"/>
                </a:cubicBezTo>
                <a:cubicBezTo>
                  <a:pt x="102749" y="349523"/>
                  <a:pt x="88561" y="332060"/>
                  <a:pt x="66732" y="316781"/>
                </a:cubicBezTo>
                <a:cubicBezTo>
                  <a:pt x="44904" y="301501"/>
                  <a:pt x="44358" y="296590"/>
                  <a:pt x="65095" y="302047"/>
                </a:cubicBezTo>
                <a:cubicBezTo>
                  <a:pt x="85832" y="307504"/>
                  <a:pt x="100566" y="307504"/>
                  <a:pt x="109297" y="302047"/>
                </a:cubicBezTo>
                <a:cubicBezTo>
                  <a:pt x="118028" y="296590"/>
                  <a:pt x="122394" y="273124"/>
                  <a:pt x="122394" y="231651"/>
                </a:cubicBezTo>
                <a:cubicBezTo>
                  <a:pt x="122394" y="190178"/>
                  <a:pt x="120211" y="160710"/>
                  <a:pt x="115846" y="143247"/>
                </a:cubicBezTo>
                <a:cubicBezTo>
                  <a:pt x="104931" y="145430"/>
                  <a:pt x="91835" y="147613"/>
                  <a:pt x="76555" y="149796"/>
                </a:cubicBezTo>
                <a:cubicBezTo>
                  <a:pt x="70007" y="171624"/>
                  <a:pt x="64004" y="175444"/>
                  <a:pt x="58547" y="161255"/>
                </a:cubicBezTo>
                <a:cubicBezTo>
                  <a:pt x="53090" y="147067"/>
                  <a:pt x="45996" y="127967"/>
                  <a:pt x="37264" y="103957"/>
                </a:cubicBezTo>
                <a:cubicBezTo>
                  <a:pt x="28533" y="79946"/>
                  <a:pt x="18711" y="62483"/>
                  <a:pt x="7796" y="51569"/>
                </a:cubicBezTo>
                <a:cubicBezTo>
                  <a:pt x="-3117" y="40655"/>
                  <a:pt x="-2572" y="34652"/>
                  <a:pt x="9434" y="33561"/>
                </a:cubicBezTo>
                <a:cubicBezTo>
                  <a:pt x="21439" y="32469"/>
                  <a:pt x="33990" y="33561"/>
                  <a:pt x="47087" y="36835"/>
                </a:cubicBezTo>
                <a:cubicBezTo>
                  <a:pt x="60184" y="40109"/>
                  <a:pt x="82012" y="36835"/>
                  <a:pt x="112571" y="27012"/>
                </a:cubicBezTo>
                <a:cubicBezTo>
                  <a:pt x="143131" y="17190"/>
                  <a:pt x="163867" y="9550"/>
                  <a:pt x="174782" y="4093"/>
                </a:cubicBezTo>
                <a:cubicBezTo>
                  <a:pt x="180238" y="1364"/>
                  <a:pt x="186105" y="0"/>
                  <a:pt x="192380" y="0"/>
                </a:cubicBezTo>
                <a:close/>
                <a:moveTo>
                  <a:pt x="174065" y="34993"/>
                </a:moveTo>
                <a:cubicBezTo>
                  <a:pt x="172360" y="34584"/>
                  <a:pt x="170416" y="34652"/>
                  <a:pt x="168233" y="35198"/>
                </a:cubicBezTo>
                <a:cubicBezTo>
                  <a:pt x="159502" y="37381"/>
                  <a:pt x="125668" y="46112"/>
                  <a:pt x="66732" y="61392"/>
                </a:cubicBezTo>
                <a:cubicBezTo>
                  <a:pt x="71098" y="85403"/>
                  <a:pt x="74372" y="107231"/>
                  <a:pt x="76555" y="126876"/>
                </a:cubicBezTo>
                <a:cubicBezTo>
                  <a:pt x="115846" y="115962"/>
                  <a:pt x="149679" y="107231"/>
                  <a:pt x="178056" y="100682"/>
                </a:cubicBezTo>
                <a:cubicBezTo>
                  <a:pt x="182421" y="81037"/>
                  <a:pt x="184059" y="64666"/>
                  <a:pt x="182967" y="51569"/>
                </a:cubicBezTo>
                <a:cubicBezTo>
                  <a:pt x="182149" y="41746"/>
                  <a:pt x="179181" y="36221"/>
                  <a:pt x="174065" y="34993"/>
                </a:cubicBezTo>
                <a:close/>
              </a:path>
            </a:pathLst>
          </a:custGeom>
          <a:solidFill>
            <a:srgbClr val="1D1D1D"/>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58" name="文本框 57"/>
          <p:cNvSpPr txBox="1"/>
          <p:nvPr/>
        </p:nvSpPr>
        <p:spPr>
          <a:xfrm>
            <a:off x="777129" y="952352"/>
            <a:ext cx="288993" cy="771623"/>
          </a:xfrm>
          <a:custGeom>
            <a:avLst/>
            <a:gdLst/>
            <a:ahLst/>
            <a:cxnLst/>
            <a:rect l="l" t="t" r="r" b="b"/>
            <a:pathLst>
              <a:path w="153711" h="410415">
                <a:moveTo>
                  <a:pt x="85548" y="0"/>
                </a:moveTo>
                <a:cubicBezTo>
                  <a:pt x="100828" y="0"/>
                  <a:pt x="117199" y="4365"/>
                  <a:pt x="134662" y="13096"/>
                </a:cubicBezTo>
                <a:cubicBezTo>
                  <a:pt x="152124" y="21828"/>
                  <a:pt x="157582" y="32196"/>
                  <a:pt x="151032" y="44201"/>
                </a:cubicBezTo>
                <a:cubicBezTo>
                  <a:pt x="144484" y="56207"/>
                  <a:pt x="141210" y="90586"/>
                  <a:pt x="141210" y="147339"/>
                </a:cubicBezTo>
                <a:cubicBezTo>
                  <a:pt x="141210" y="201910"/>
                  <a:pt x="142848" y="248294"/>
                  <a:pt x="146122" y="286494"/>
                </a:cubicBezTo>
                <a:cubicBezTo>
                  <a:pt x="149396" y="324693"/>
                  <a:pt x="141210" y="357981"/>
                  <a:pt x="121564" y="386357"/>
                </a:cubicBezTo>
                <a:cubicBezTo>
                  <a:pt x="101920" y="414734"/>
                  <a:pt x="86640" y="418008"/>
                  <a:pt x="75726" y="396180"/>
                </a:cubicBezTo>
                <a:cubicBezTo>
                  <a:pt x="64812" y="374352"/>
                  <a:pt x="46258" y="355252"/>
                  <a:pt x="20064" y="338881"/>
                </a:cubicBezTo>
                <a:cubicBezTo>
                  <a:pt x="-6130" y="322510"/>
                  <a:pt x="-6676" y="316507"/>
                  <a:pt x="18427" y="320873"/>
                </a:cubicBezTo>
                <a:cubicBezTo>
                  <a:pt x="43529" y="325239"/>
                  <a:pt x="62628" y="326876"/>
                  <a:pt x="75726" y="325784"/>
                </a:cubicBezTo>
                <a:cubicBezTo>
                  <a:pt x="88822" y="324693"/>
                  <a:pt x="95916" y="301773"/>
                  <a:pt x="97008" y="257026"/>
                </a:cubicBezTo>
                <a:cubicBezTo>
                  <a:pt x="98100" y="212278"/>
                  <a:pt x="97554" y="165893"/>
                  <a:pt x="95370" y="117871"/>
                </a:cubicBezTo>
                <a:cubicBezTo>
                  <a:pt x="93188" y="69850"/>
                  <a:pt x="87731" y="38199"/>
                  <a:pt x="79000" y="22919"/>
                </a:cubicBezTo>
                <a:cubicBezTo>
                  <a:pt x="70268" y="7639"/>
                  <a:pt x="72452" y="0"/>
                  <a:pt x="85548" y="0"/>
                </a:cubicBezTo>
                <a:close/>
              </a:path>
            </a:pathLst>
          </a:custGeom>
          <a:solidFill>
            <a:srgbClr val="797979"/>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54" name="文本框 53"/>
          <p:cNvSpPr txBox="1"/>
          <p:nvPr/>
        </p:nvSpPr>
        <p:spPr>
          <a:xfrm>
            <a:off x="2780830" y="4630644"/>
            <a:ext cx="117758" cy="279157"/>
          </a:xfrm>
          <a:custGeom>
            <a:avLst/>
            <a:gdLst/>
            <a:ahLst/>
            <a:cxnLst/>
            <a:rect l="l" t="t" r="r" b="b"/>
            <a:pathLst>
              <a:path w="75760" h="179596">
                <a:moveTo>
                  <a:pt x="67877" y="200"/>
                </a:moveTo>
                <a:cubicBezTo>
                  <a:pt x="72397" y="-1676"/>
                  <a:pt x="74997" y="9664"/>
                  <a:pt x="75679" y="34221"/>
                </a:cubicBezTo>
                <a:cubicBezTo>
                  <a:pt x="76771" y="73512"/>
                  <a:pt x="66949" y="111165"/>
                  <a:pt x="46211" y="147182"/>
                </a:cubicBezTo>
                <a:cubicBezTo>
                  <a:pt x="25475" y="183198"/>
                  <a:pt x="11287" y="189201"/>
                  <a:pt x="3647" y="165190"/>
                </a:cubicBezTo>
                <a:cubicBezTo>
                  <a:pt x="-3993" y="141179"/>
                  <a:pt x="373" y="117168"/>
                  <a:pt x="16744" y="93157"/>
                </a:cubicBezTo>
                <a:cubicBezTo>
                  <a:pt x="33115" y="69146"/>
                  <a:pt x="46757" y="44044"/>
                  <a:pt x="57671" y="17850"/>
                </a:cubicBezTo>
                <a:cubicBezTo>
                  <a:pt x="61765" y="7209"/>
                  <a:pt x="65167" y="1325"/>
                  <a:pt x="67877" y="200"/>
                </a:cubicBezTo>
                <a:close/>
              </a:path>
            </a:pathLst>
          </a:custGeom>
          <a:solidFill>
            <a:srgbClr val="1C1C1C"/>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52" name="文本框 51"/>
          <p:cNvSpPr txBox="1"/>
          <p:nvPr/>
        </p:nvSpPr>
        <p:spPr>
          <a:xfrm>
            <a:off x="2817348" y="3672275"/>
            <a:ext cx="146848" cy="195254"/>
          </a:xfrm>
          <a:custGeom>
            <a:avLst/>
            <a:gdLst/>
            <a:ahLst/>
            <a:cxnLst/>
            <a:rect l="l" t="t" r="r" b="b"/>
            <a:pathLst>
              <a:path w="142912" h="145156">
                <a:moveTo>
                  <a:pt x="8705" y="10"/>
                </a:moveTo>
                <a:cubicBezTo>
                  <a:pt x="16430" y="-195"/>
                  <a:pt x="29298" y="2977"/>
                  <a:pt x="47306" y="9525"/>
                </a:cubicBezTo>
                <a:cubicBezTo>
                  <a:pt x="95327" y="26988"/>
                  <a:pt x="124249" y="46633"/>
                  <a:pt x="134072" y="68461"/>
                </a:cubicBezTo>
                <a:cubicBezTo>
                  <a:pt x="143895" y="90290"/>
                  <a:pt x="145532" y="111572"/>
                  <a:pt x="138984" y="132309"/>
                </a:cubicBezTo>
                <a:cubicBezTo>
                  <a:pt x="132435" y="153045"/>
                  <a:pt x="116064" y="148680"/>
                  <a:pt x="89870" y="119212"/>
                </a:cubicBezTo>
                <a:cubicBezTo>
                  <a:pt x="63676" y="89744"/>
                  <a:pt x="38028" y="59730"/>
                  <a:pt x="12926" y="29171"/>
                </a:cubicBezTo>
                <a:cubicBezTo>
                  <a:pt x="-2763" y="10071"/>
                  <a:pt x="-4170" y="351"/>
                  <a:pt x="8705" y="10"/>
                </a:cubicBezTo>
                <a:close/>
              </a:path>
            </a:pathLst>
          </a:custGeom>
          <a:solidFill>
            <a:srgbClr val="1C1C1C"/>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44" name="文本框 43"/>
          <p:cNvSpPr txBox="1"/>
          <p:nvPr/>
        </p:nvSpPr>
        <p:spPr>
          <a:xfrm>
            <a:off x="6735984" y="1254947"/>
            <a:ext cx="540818" cy="240864"/>
          </a:xfrm>
          <a:custGeom>
            <a:avLst/>
            <a:gdLst/>
            <a:ahLst/>
            <a:cxnLst/>
            <a:rect l="l" t="t" r="r" b="b"/>
            <a:pathLst>
              <a:path w="440471" h="196172">
                <a:moveTo>
                  <a:pt x="4366" y="211"/>
                </a:moveTo>
                <a:cubicBezTo>
                  <a:pt x="8732" y="1848"/>
                  <a:pt x="16372" y="13035"/>
                  <a:pt x="27285" y="33772"/>
                </a:cubicBezTo>
                <a:cubicBezTo>
                  <a:pt x="49114" y="73062"/>
                  <a:pt x="77490" y="101439"/>
                  <a:pt x="112415" y="118901"/>
                </a:cubicBezTo>
                <a:cubicBezTo>
                  <a:pt x="147340" y="136364"/>
                  <a:pt x="184448" y="146186"/>
                  <a:pt x="223738" y="148369"/>
                </a:cubicBezTo>
                <a:cubicBezTo>
                  <a:pt x="263029" y="150552"/>
                  <a:pt x="294680" y="150552"/>
                  <a:pt x="318690" y="148369"/>
                </a:cubicBezTo>
                <a:cubicBezTo>
                  <a:pt x="342702" y="146186"/>
                  <a:pt x="353070" y="138001"/>
                  <a:pt x="349796" y="123813"/>
                </a:cubicBezTo>
                <a:cubicBezTo>
                  <a:pt x="346522" y="109624"/>
                  <a:pt x="338882" y="83431"/>
                  <a:pt x="326876" y="45231"/>
                </a:cubicBezTo>
                <a:cubicBezTo>
                  <a:pt x="314870" y="7032"/>
                  <a:pt x="324148" y="12489"/>
                  <a:pt x="354707" y="61602"/>
                </a:cubicBezTo>
                <a:cubicBezTo>
                  <a:pt x="385266" y="110716"/>
                  <a:pt x="410914" y="140184"/>
                  <a:pt x="431651" y="150006"/>
                </a:cubicBezTo>
                <a:cubicBezTo>
                  <a:pt x="452388" y="159829"/>
                  <a:pt x="436562" y="171289"/>
                  <a:pt x="384175" y="184386"/>
                </a:cubicBezTo>
                <a:cubicBezTo>
                  <a:pt x="331788" y="197483"/>
                  <a:pt x="272306" y="199665"/>
                  <a:pt x="205730" y="190934"/>
                </a:cubicBezTo>
                <a:cubicBezTo>
                  <a:pt x="139154" y="182203"/>
                  <a:pt x="89496" y="160920"/>
                  <a:pt x="56753" y="127087"/>
                </a:cubicBezTo>
                <a:cubicBezTo>
                  <a:pt x="24011" y="93253"/>
                  <a:pt x="5457" y="58874"/>
                  <a:pt x="1092" y="23949"/>
                </a:cubicBezTo>
                <a:cubicBezTo>
                  <a:pt x="-1091" y="6486"/>
                  <a:pt x="0" y="-1426"/>
                  <a:pt x="4366" y="211"/>
                </a:cubicBezTo>
                <a:close/>
              </a:path>
            </a:pathLst>
          </a:custGeom>
          <a:solidFill>
            <a:srgbClr val="1E1E1E"/>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38" name="文本框 37"/>
          <p:cNvSpPr txBox="1"/>
          <p:nvPr/>
        </p:nvSpPr>
        <p:spPr>
          <a:xfrm>
            <a:off x="4963396" y="4351679"/>
            <a:ext cx="169035" cy="703086"/>
          </a:xfrm>
          <a:custGeom>
            <a:avLst/>
            <a:gdLst/>
            <a:ahLst/>
            <a:cxnLst/>
            <a:rect l="l" t="t" r="r" b="b"/>
            <a:pathLst>
              <a:path w="161220" h="670583">
                <a:moveTo>
                  <a:pt x="5920" y="35"/>
                </a:moveTo>
                <a:cubicBezTo>
                  <a:pt x="8990" y="-170"/>
                  <a:pt x="13253" y="546"/>
                  <a:pt x="18710" y="2183"/>
                </a:cubicBezTo>
                <a:cubicBezTo>
                  <a:pt x="40538" y="8732"/>
                  <a:pt x="58001" y="17463"/>
                  <a:pt x="71098" y="28377"/>
                </a:cubicBezTo>
                <a:cubicBezTo>
                  <a:pt x="84194" y="39291"/>
                  <a:pt x="88015" y="49114"/>
                  <a:pt x="82558" y="57845"/>
                </a:cubicBezTo>
                <a:cubicBezTo>
                  <a:pt x="77100" y="66576"/>
                  <a:pt x="73281" y="110233"/>
                  <a:pt x="71098" y="188814"/>
                </a:cubicBezTo>
                <a:cubicBezTo>
                  <a:pt x="90743" y="188814"/>
                  <a:pt x="110934" y="192088"/>
                  <a:pt x="131671" y="198637"/>
                </a:cubicBezTo>
                <a:cubicBezTo>
                  <a:pt x="152407" y="205185"/>
                  <a:pt x="162230" y="218828"/>
                  <a:pt x="161139" y="239564"/>
                </a:cubicBezTo>
                <a:cubicBezTo>
                  <a:pt x="160047" y="260301"/>
                  <a:pt x="151862" y="266849"/>
                  <a:pt x="136582" y="259210"/>
                </a:cubicBezTo>
                <a:cubicBezTo>
                  <a:pt x="121302" y="251570"/>
                  <a:pt x="99474" y="235744"/>
                  <a:pt x="71098" y="211733"/>
                </a:cubicBezTo>
                <a:cubicBezTo>
                  <a:pt x="71098" y="432198"/>
                  <a:pt x="67278" y="569169"/>
                  <a:pt x="59638" y="622648"/>
                </a:cubicBezTo>
                <a:cubicBezTo>
                  <a:pt x="51998" y="676127"/>
                  <a:pt x="39993" y="684858"/>
                  <a:pt x="23622" y="648842"/>
                </a:cubicBezTo>
                <a:cubicBezTo>
                  <a:pt x="7251" y="612825"/>
                  <a:pt x="3430" y="582266"/>
                  <a:pt x="12162" y="557164"/>
                </a:cubicBezTo>
                <a:cubicBezTo>
                  <a:pt x="20893" y="532061"/>
                  <a:pt x="27442" y="481311"/>
                  <a:pt x="31807" y="404912"/>
                </a:cubicBezTo>
                <a:cubicBezTo>
                  <a:pt x="36172" y="328514"/>
                  <a:pt x="37810" y="252115"/>
                  <a:pt x="36718" y="175717"/>
                </a:cubicBezTo>
                <a:cubicBezTo>
                  <a:pt x="35627" y="99319"/>
                  <a:pt x="26896" y="49660"/>
                  <a:pt x="10525" y="26740"/>
                </a:cubicBezTo>
                <a:cubicBezTo>
                  <a:pt x="-1754" y="9550"/>
                  <a:pt x="-3289" y="649"/>
                  <a:pt x="5920" y="35"/>
                </a:cubicBezTo>
                <a:close/>
              </a:path>
            </a:pathLst>
          </a:custGeom>
          <a:solidFill>
            <a:srgbClr val="1A1A1A"/>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33" name="文本框 32"/>
          <p:cNvSpPr txBox="1"/>
          <p:nvPr/>
        </p:nvSpPr>
        <p:spPr>
          <a:xfrm>
            <a:off x="4927416" y="3409202"/>
            <a:ext cx="240995" cy="721401"/>
          </a:xfrm>
          <a:custGeom>
            <a:avLst/>
            <a:gdLst/>
            <a:ahLst/>
            <a:cxnLst/>
            <a:rect l="l" t="t" r="r" b="b"/>
            <a:pathLst>
              <a:path w="199407" h="596911">
                <a:moveTo>
                  <a:pt x="136467" y="0"/>
                </a:moveTo>
                <a:cubicBezTo>
                  <a:pt x="139672" y="0"/>
                  <a:pt x="143049" y="546"/>
                  <a:pt x="146596" y="1637"/>
                </a:cubicBezTo>
                <a:cubicBezTo>
                  <a:pt x="160785" y="6003"/>
                  <a:pt x="174973" y="12006"/>
                  <a:pt x="189161" y="19646"/>
                </a:cubicBezTo>
                <a:cubicBezTo>
                  <a:pt x="203349" y="27285"/>
                  <a:pt x="202803" y="36017"/>
                  <a:pt x="187524" y="45839"/>
                </a:cubicBezTo>
                <a:cubicBezTo>
                  <a:pt x="172245" y="55662"/>
                  <a:pt x="158601" y="72033"/>
                  <a:pt x="146596" y="94953"/>
                </a:cubicBezTo>
                <a:cubicBezTo>
                  <a:pt x="134591" y="117872"/>
                  <a:pt x="134591" y="140792"/>
                  <a:pt x="146596" y="163711"/>
                </a:cubicBezTo>
                <a:cubicBezTo>
                  <a:pt x="158601" y="186631"/>
                  <a:pt x="158601" y="210096"/>
                  <a:pt x="146596" y="234107"/>
                </a:cubicBezTo>
                <a:cubicBezTo>
                  <a:pt x="134591" y="258118"/>
                  <a:pt x="124769" y="261938"/>
                  <a:pt x="117129" y="245567"/>
                </a:cubicBezTo>
                <a:cubicBezTo>
                  <a:pt x="109488" y="229196"/>
                  <a:pt x="97483" y="215007"/>
                  <a:pt x="81112" y="203002"/>
                </a:cubicBezTo>
                <a:cubicBezTo>
                  <a:pt x="64741" y="190996"/>
                  <a:pt x="65833" y="186631"/>
                  <a:pt x="84386" y="189905"/>
                </a:cubicBezTo>
                <a:cubicBezTo>
                  <a:pt x="102939" y="193179"/>
                  <a:pt x="113854" y="193179"/>
                  <a:pt x="117129" y="189905"/>
                </a:cubicBezTo>
                <a:cubicBezTo>
                  <a:pt x="120403" y="186631"/>
                  <a:pt x="118220" y="176262"/>
                  <a:pt x="110580" y="158800"/>
                </a:cubicBezTo>
                <a:cubicBezTo>
                  <a:pt x="102939" y="141337"/>
                  <a:pt x="102939" y="121692"/>
                  <a:pt x="110580" y="99864"/>
                </a:cubicBezTo>
                <a:cubicBezTo>
                  <a:pt x="118220" y="78036"/>
                  <a:pt x="120948" y="64939"/>
                  <a:pt x="118765" y="60573"/>
                </a:cubicBezTo>
                <a:cubicBezTo>
                  <a:pt x="116583" y="56208"/>
                  <a:pt x="109488" y="56753"/>
                  <a:pt x="97483" y="62210"/>
                </a:cubicBezTo>
                <a:cubicBezTo>
                  <a:pt x="85478" y="67668"/>
                  <a:pt x="70744" y="73670"/>
                  <a:pt x="53281" y="80219"/>
                </a:cubicBezTo>
                <a:cubicBezTo>
                  <a:pt x="57647" y="257026"/>
                  <a:pt x="59829" y="363984"/>
                  <a:pt x="59829" y="401092"/>
                </a:cubicBezTo>
                <a:cubicBezTo>
                  <a:pt x="59829" y="436017"/>
                  <a:pt x="58193" y="474216"/>
                  <a:pt x="54918" y="515690"/>
                </a:cubicBezTo>
                <a:cubicBezTo>
                  <a:pt x="51644" y="557163"/>
                  <a:pt x="46733" y="582811"/>
                  <a:pt x="40184" y="592634"/>
                </a:cubicBezTo>
                <a:cubicBezTo>
                  <a:pt x="33635" y="602457"/>
                  <a:pt x="24905" y="595362"/>
                  <a:pt x="13991" y="571352"/>
                </a:cubicBezTo>
                <a:cubicBezTo>
                  <a:pt x="3076" y="547341"/>
                  <a:pt x="894" y="524421"/>
                  <a:pt x="7442" y="502593"/>
                </a:cubicBezTo>
                <a:cubicBezTo>
                  <a:pt x="13991" y="480765"/>
                  <a:pt x="18901" y="442020"/>
                  <a:pt x="22176" y="386358"/>
                </a:cubicBezTo>
                <a:cubicBezTo>
                  <a:pt x="25450" y="330696"/>
                  <a:pt x="26542" y="269032"/>
                  <a:pt x="25450" y="201365"/>
                </a:cubicBezTo>
                <a:cubicBezTo>
                  <a:pt x="24359" y="133698"/>
                  <a:pt x="18357" y="90587"/>
                  <a:pt x="7442" y="72033"/>
                </a:cubicBezTo>
                <a:cubicBezTo>
                  <a:pt x="-3472" y="53479"/>
                  <a:pt x="-2380" y="45294"/>
                  <a:pt x="10716" y="47476"/>
                </a:cubicBezTo>
                <a:cubicBezTo>
                  <a:pt x="23813" y="49659"/>
                  <a:pt x="34181" y="51842"/>
                  <a:pt x="41821" y="54025"/>
                </a:cubicBezTo>
                <a:cubicBezTo>
                  <a:pt x="49461" y="56208"/>
                  <a:pt x="60921" y="53479"/>
                  <a:pt x="76201" y="45839"/>
                </a:cubicBezTo>
                <a:cubicBezTo>
                  <a:pt x="91480" y="38200"/>
                  <a:pt x="103486" y="27831"/>
                  <a:pt x="112217" y="14734"/>
                </a:cubicBezTo>
                <a:cubicBezTo>
                  <a:pt x="118765" y="4912"/>
                  <a:pt x="126848" y="0"/>
                  <a:pt x="136467" y="0"/>
                </a:cubicBezTo>
                <a:close/>
              </a:path>
            </a:pathLst>
          </a:custGeom>
          <a:solidFill>
            <a:srgbClr val="1D1D1D"/>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30" name="文本框 29"/>
          <p:cNvSpPr txBox="1"/>
          <p:nvPr/>
        </p:nvSpPr>
        <p:spPr>
          <a:xfrm>
            <a:off x="6849635" y="5853216"/>
            <a:ext cx="313517" cy="292699"/>
          </a:xfrm>
          <a:custGeom>
            <a:avLst/>
            <a:gdLst/>
            <a:ahLst/>
            <a:cxnLst/>
            <a:rect l="l" t="t" r="r" b="b"/>
            <a:pathLst>
              <a:path w="214370" h="200136">
                <a:moveTo>
                  <a:pt x="147658" y="0"/>
                </a:moveTo>
                <a:cubicBezTo>
                  <a:pt x="152843" y="0"/>
                  <a:pt x="158436" y="1092"/>
                  <a:pt x="164439" y="3275"/>
                </a:cubicBezTo>
                <a:cubicBezTo>
                  <a:pt x="176444" y="7640"/>
                  <a:pt x="189541" y="14189"/>
                  <a:pt x="203729" y="22920"/>
                </a:cubicBezTo>
                <a:cubicBezTo>
                  <a:pt x="217918" y="31651"/>
                  <a:pt x="217918" y="43111"/>
                  <a:pt x="203729" y="57299"/>
                </a:cubicBezTo>
                <a:cubicBezTo>
                  <a:pt x="189541" y="71487"/>
                  <a:pt x="173716" y="101501"/>
                  <a:pt x="156253" y="147340"/>
                </a:cubicBezTo>
                <a:cubicBezTo>
                  <a:pt x="182447" y="162620"/>
                  <a:pt x="177536" y="172988"/>
                  <a:pt x="141519" y="178445"/>
                </a:cubicBezTo>
                <a:cubicBezTo>
                  <a:pt x="105503" y="183902"/>
                  <a:pt x="78218" y="189905"/>
                  <a:pt x="59664" y="196453"/>
                </a:cubicBezTo>
                <a:cubicBezTo>
                  <a:pt x="41110" y="203002"/>
                  <a:pt x="24193" y="200819"/>
                  <a:pt x="8914" y="189905"/>
                </a:cubicBezTo>
                <a:cubicBezTo>
                  <a:pt x="-6366" y="178991"/>
                  <a:pt x="-2000" y="172442"/>
                  <a:pt x="22011" y="170260"/>
                </a:cubicBezTo>
                <a:cubicBezTo>
                  <a:pt x="52570" y="163711"/>
                  <a:pt x="86403" y="156072"/>
                  <a:pt x="123511" y="147340"/>
                </a:cubicBezTo>
                <a:cubicBezTo>
                  <a:pt x="134425" y="108050"/>
                  <a:pt x="140428" y="79673"/>
                  <a:pt x="141519" y="62211"/>
                </a:cubicBezTo>
                <a:cubicBezTo>
                  <a:pt x="142611" y="44748"/>
                  <a:pt x="134425" y="37654"/>
                  <a:pt x="116963" y="40928"/>
                </a:cubicBezTo>
                <a:cubicBezTo>
                  <a:pt x="99500" y="44202"/>
                  <a:pt x="82038" y="49659"/>
                  <a:pt x="64575" y="57299"/>
                </a:cubicBezTo>
                <a:cubicBezTo>
                  <a:pt x="47113" y="64939"/>
                  <a:pt x="32379" y="63302"/>
                  <a:pt x="20373" y="52388"/>
                </a:cubicBezTo>
                <a:cubicBezTo>
                  <a:pt x="8368" y="41474"/>
                  <a:pt x="12734" y="34925"/>
                  <a:pt x="33470" y="32743"/>
                </a:cubicBezTo>
                <a:cubicBezTo>
                  <a:pt x="54207" y="30560"/>
                  <a:pt x="73852" y="26194"/>
                  <a:pt x="92406" y="19646"/>
                </a:cubicBezTo>
                <a:cubicBezTo>
                  <a:pt x="110960" y="13097"/>
                  <a:pt x="124603" y="7640"/>
                  <a:pt x="133334" y="3275"/>
                </a:cubicBezTo>
                <a:cubicBezTo>
                  <a:pt x="137700" y="1092"/>
                  <a:pt x="142474" y="0"/>
                  <a:pt x="147658" y="0"/>
                </a:cubicBezTo>
                <a:close/>
              </a:path>
            </a:pathLst>
          </a:custGeom>
          <a:solidFill>
            <a:srgbClr val="181C1B"/>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28" name="文本框 27"/>
          <p:cNvSpPr txBox="1"/>
          <p:nvPr/>
        </p:nvSpPr>
        <p:spPr>
          <a:xfrm>
            <a:off x="8977599" y="4476888"/>
            <a:ext cx="150160" cy="450795"/>
          </a:xfrm>
          <a:custGeom>
            <a:avLst/>
            <a:gdLst/>
            <a:ahLst/>
            <a:cxnLst/>
            <a:rect l="l" t="t" r="r" b="b"/>
            <a:pathLst>
              <a:path w="197363" h="592503">
                <a:moveTo>
                  <a:pt x="133925" y="137"/>
                </a:moveTo>
                <a:cubicBezTo>
                  <a:pt x="136926" y="409"/>
                  <a:pt x="140064" y="1092"/>
                  <a:pt x="143338" y="2183"/>
                </a:cubicBezTo>
                <a:cubicBezTo>
                  <a:pt x="156435" y="6548"/>
                  <a:pt x="170623" y="14188"/>
                  <a:pt x="185903" y="25102"/>
                </a:cubicBezTo>
                <a:cubicBezTo>
                  <a:pt x="201183" y="36016"/>
                  <a:pt x="201183" y="48568"/>
                  <a:pt x="185903" y="62756"/>
                </a:cubicBezTo>
                <a:cubicBezTo>
                  <a:pt x="170623" y="76944"/>
                  <a:pt x="159709" y="100409"/>
                  <a:pt x="153161" y="133152"/>
                </a:cubicBezTo>
                <a:cubicBezTo>
                  <a:pt x="168440" y="150614"/>
                  <a:pt x="169532" y="161528"/>
                  <a:pt x="156435" y="165894"/>
                </a:cubicBezTo>
                <a:lnTo>
                  <a:pt x="58208" y="188813"/>
                </a:lnTo>
                <a:lnTo>
                  <a:pt x="58208" y="270669"/>
                </a:lnTo>
                <a:cubicBezTo>
                  <a:pt x="80037" y="266303"/>
                  <a:pt x="96408" y="262483"/>
                  <a:pt x="107322" y="259209"/>
                </a:cubicBezTo>
                <a:cubicBezTo>
                  <a:pt x="118236" y="255935"/>
                  <a:pt x="128059" y="258663"/>
                  <a:pt x="136790" y="267395"/>
                </a:cubicBezTo>
                <a:cubicBezTo>
                  <a:pt x="145521" y="276126"/>
                  <a:pt x="141155" y="283220"/>
                  <a:pt x="123693" y="288677"/>
                </a:cubicBezTo>
                <a:cubicBezTo>
                  <a:pt x="106230" y="294134"/>
                  <a:pt x="84402" y="296863"/>
                  <a:pt x="58208" y="296863"/>
                </a:cubicBezTo>
                <a:lnTo>
                  <a:pt x="58208" y="388541"/>
                </a:lnTo>
                <a:cubicBezTo>
                  <a:pt x="73488" y="384175"/>
                  <a:pt x="90405" y="378718"/>
                  <a:pt x="108959" y="372170"/>
                </a:cubicBezTo>
                <a:cubicBezTo>
                  <a:pt x="127513" y="365621"/>
                  <a:pt x="140610" y="368350"/>
                  <a:pt x="148250" y="380355"/>
                </a:cubicBezTo>
                <a:cubicBezTo>
                  <a:pt x="155889" y="392361"/>
                  <a:pt x="147158" y="401092"/>
                  <a:pt x="122056" y="406549"/>
                </a:cubicBezTo>
                <a:cubicBezTo>
                  <a:pt x="96954" y="412006"/>
                  <a:pt x="75671" y="414735"/>
                  <a:pt x="58208" y="414735"/>
                </a:cubicBezTo>
                <a:cubicBezTo>
                  <a:pt x="58208" y="499864"/>
                  <a:pt x="54389" y="553889"/>
                  <a:pt x="46749" y="576808"/>
                </a:cubicBezTo>
                <a:cubicBezTo>
                  <a:pt x="39109" y="599728"/>
                  <a:pt x="30378" y="597545"/>
                  <a:pt x="20555" y="570260"/>
                </a:cubicBezTo>
                <a:cubicBezTo>
                  <a:pt x="10732" y="542975"/>
                  <a:pt x="8550" y="517327"/>
                  <a:pt x="14007" y="493316"/>
                </a:cubicBezTo>
                <a:cubicBezTo>
                  <a:pt x="19463" y="469305"/>
                  <a:pt x="23284" y="422920"/>
                  <a:pt x="25466" y="354162"/>
                </a:cubicBezTo>
                <a:cubicBezTo>
                  <a:pt x="27649" y="285403"/>
                  <a:pt x="27103" y="221010"/>
                  <a:pt x="23829" y="160983"/>
                </a:cubicBezTo>
                <a:cubicBezTo>
                  <a:pt x="20555" y="100955"/>
                  <a:pt x="14552" y="63302"/>
                  <a:pt x="5821" y="48022"/>
                </a:cubicBezTo>
                <a:cubicBezTo>
                  <a:pt x="-2910" y="32742"/>
                  <a:pt x="-1819" y="25102"/>
                  <a:pt x="9095" y="25102"/>
                </a:cubicBezTo>
                <a:cubicBezTo>
                  <a:pt x="20009" y="25102"/>
                  <a:pt x="34197" y="28377"/>
                  <a:pt x="51660" y="34925"/>
                </a:cubicBezTo>
                <a:cubicBezTo>
                  <a:pt x="82220" y="26194"/>
                  <a:pt x="101865" y="17463"/>
                  <a:pt x="110596" y="8731"/>
                </a:cubicBezTo>
                <a:cubicBezTo>
                  <a:pt x="117144" y="2183"/>
                  <a:pt x="124921" y="-682"/>
                  <a:pt x="133925" y="137"/>
                </a:cubicBezTo>
                <a:close/>
                <a:moveTo>
                  <a:pt x="113461" y="44338"/>
                </a:moveTo>
                <a:cubicBezTo>
                  <a:pt x="109914" y="43520"/>
                  <a:pt x="105139" y="43656"/>
                  <a:pt x="99136" y="44748"/>
                </a:cubicBezTo>
                <a:cubicBezTo>
                  <a:pt x="87131" y="46931"/>
                  <a:pt x="72397" y="51296"/>
                  <a:pt x="54934" y="57845"/>
                </a:cubicBezTo>
                <a:cubicBezTo>
                  <a:pt x="57117" y="99318"/>
                  <a:pt x="58208" y="134243"/>
                  <a:pt x="58208" y="162620"/>
                </a:cubicBezTo>
                <a:cubicBezTo>
                  <a:pt x="73488" y="158254"/>
                  <a:pt x="94225" y="151705"/>
                  <a:pt x="120419" y="142974"/>
                </a:cubicBezTo>
                <a:cubicBezTo>
                  <a:pt x="124784" y="110232"/>
                  <a:pt x="126421" y="87858"/>
                  <a:pt x="125330" y="75853"/>
                </a:cubicBezTo>
                <a:cubicBezTo>
                  <a:pt x="124238" y="63847"/>
                  <a:pt x="122601" y="55116"/>
                  <a:pt x="120419" y="49659"/>
                </a:cubicBezTo>
                <a:cubicBezTo>
                  <a:pt x="119327" y="46931"/>
                  <a:pt x="117008" y="45157"/>
                  <a:pt x="113461" y="44338"/>
                </a:cubicBezTo>
                <a:close/>
              </a:path>
            </a:pathLst>
          </a:custGeom>
          <a:solidFill>
            <a:srgbClr val="3B3B3B"/>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19" name="文本框 18"/>
          <p:cNvSpPr txBox="1"/>
          <p:nvPr/>
        </p:nvSpPr>
        <p:spPr>
          <a:xfrm>
            <a:off x="4749634" y="2189298"/>
            <a:ext cx="596559" cy="510334"/>
          </a:xfrm>
          <a:custGeom>
            <a:avLst/>
            <a:gdLst/>
            <a:ahLst/>
            <a:cxnLst/>
            <a:rect l="l" t="t" r="r" b="b"/>
            <a:pathLst>
              <a:path w="400924" h="342975">
                <a:moveTo>
                  <a:pt x="181524" y="103"/>
                </a:moveTo>
                <a:cubicBezTo>
                  <a:pt x="184525" y="308"/>
                  <a:pt x="187800" y="820"/>
                  <a:pt x="191346" y="1638"/>
                </a:cubicBezTo>
                <a:cubicBezTo>
                  <a:pt x="205535" y="4912"/>
                  <a:pt x="220269" y="10915"/>
                  <a:pt x="235548" y="19646"/>
                </a:cubicBezTo>
                <a:cubicBezTo>
                  <a:pt x="250828" y="28378"/>
                  <a:pt x="254102" y="38200"/>
                  <a:pt x="245371" y="49114"/>
                </a:cubicBezTo>
                <a:cubicBezTo>
                  <a:pt x="236640" y="60028"/>
                  <a:pt x="229000" y="82948"/>
                  <a:pt x="222451" y="117873"/>
                </a:cubicBezTo>
                <a:cubicBezTo>
                  <a:pt x="215903" y="152798"/>
                  <a:pt x="207172" y="183357"/>
                  <a:pt x="196258" y="209551"/>
                </a:cubicBezTo>
                <a:cubicBezTo>
                  <a:pt x="229000" y="242293"/>
                  <a:pt x="263925" y="266850"/>
                  <a:pt x="301033" y="283221"/>
                </a:cubicBezTo>
                <a:cubicBezTo>
                  <a:pt x="338141" y="299592"/>
                  <a:pt x="367609" y="311598"/>
                  <a:pt x="389437" y="319238"/>
                </a:cubicBezTo>
                <a:cubicBezTo>
                  <a:pt x="411264" y="326877"/>
                  <a:pt x="401988" y="333426"/>
                  <a:pt x="361606" y="338883"/>
                </a:cubicBezTo>
                <a:cubicBezTo>
                  <a:pt x="321223" y="344340"/>
                  <a:pt x="291210" y="344340"/>
                  <a:pt x="271565" y="338883"/>
                </a:cubicBezTo>
                <a:cubicBezTo>
                  <a:pt x="251919" y="333426"/>
                  <a:pt x="219177" y="300138"/>
                  <a:pt x="173338" y="239019"/>
                </a:cubicBezTo>
                <a:cubicBezTo>
                  <a:pt x="144962" y="263030"/>
                  <a:pt x="119314" y="279947"/>
                  <a:pt x="96394" y="289770"/>
                </a:cubicBezTo>
                <a:cubicBezTo>
                  <a:pt x="73475" y="299592"/>
                  <a:pt x="47281" y="306141"/>
                  <a:pt x="17813" y="309415"/>
                </a:cubicBezTo>
                <a:cubicBezTo>
                  <a:pt x="-11655" y="312689"/>
                  <a:pt x="-4561" y="304504"/>
                  <a:pt x="39095" y="284858"/>
                </a:cubicBezTo>
                <a:cubicBezTo>
                  <a:pt x="82752" y="265213"/>
                  <a:pt x="118768" y="239019"/>
                  <a:pt x="147145" y="206277"/>
                </a:cubicBezTo>
                <a:cubicBezTo>
                  <a:pt x="112220" y="160438"/>
                  <a:pt x="83297" y="130970"/>
                  <a:pt x="60378" y="117873"/>
                </a:cubicBezTo>
                <a:cubicBezTo>
                  <a:pt x="37458" y="104776"/>
                  <a:pt x="35276" y="97136"/>
                  <a:pt x="53829" y="94954"/>
                </a:cubicBezTo>
                <a:cubicBezTo>
                  <a:pt x="72383" y="92771"/>
                  <a:pt x="87117" y="97682"/>
                  <a:pt x="98031" y="109688"/>
                </a:cubicBezTo>
                <a:cubicBezTo>
                  <a:pt x="108946" y="121693"/>
                  <a:pt x="130774" y="142976"/>
                  <a:pt x="163516" y="173535"/>
                </a:cubicBezTo>
                <a:cubicBezTo>
                  <a:pt x="172247" y="145158"/>
                  <a:pt x="177704" y="117873"/>
                  <a:pt x="179887" y="91679"/>
                </a:cubicBezTo>
                <a:cubicBezTo>
                  <a:pt x="182070" y="65485"/>
                  <a:pt x="179887" y="50752"/>
                  <a:pt x="173338" y="47477"/>
                </a:cubicBezTo>
                <a:cubicBezTo>
                  <a:pt x="166790" y="44203"/>
                  <a:pt x="149873" y="49114"/>
                  <a:pt x="122588" y="62211"/>
                </a:cubicBezTo>
                <a:cubicBezTo>
                  <a:pt x="95303" y="75308"/>
                  <a:pt x="72929" y="76945"/>
                  <a:pt x="55467" y="67123"/>
                </a:cubicBezTo>
                <a:cubicBezTo>
                  <a:pt x="38004" y="57300"/>
                  <a:pt x="39095" y="51297"/>
                  <a:pt x="58741" y="49114"/>
                </a:cubicBezTo>
                <a:cubicBezTo>
                  <a:pt x="78386" y="46932"/>
                  <a:pt x="99123" y="40929"/>
                  <a:pt x="120951" y="31106"/>
                </a:cubicBezTo>
                <a:cubicBezTo>
                  <a:pt x="142779" y="21284"/>
                  <a:pt x="156422" y="13098"/>
                  <a:pt x="161879" y="6550"/>
                </a:cubicBezTo>
                <a:cubicBezTo>
                  <a:pt x="165971" y="1638"/>
                  <a:pt x="172520" y="-510"/>
                  <a:pt x="181524" y="103"/>
                </a:cubicBezTo>
                <a:close/>
              </a:path>
            </a:pathLst>
          </a:custGeom>
          <a:solidFill>
            <a:srgbClr val="1C1C1C"/>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94" name="文本框 93"/>
          <p:cNvSpPr txBox="1"/>
          <p:nvPr/>
        </p:nvSpPr>
        <p:spPr>
          <a:xfrm>
            <a:off x="8909919" y="961622"/>
            <a:ext cx="285521" cy="762353"/>
          </a:xfrm>
          <a:custGeom>
            <a:avLst/>
            <a:gdLst/>
            <a:ahLst/>
            <a:cxnLst/>
            <a:rect l="l" t="t" r="r" b="b"/>
            <a:pathLst>
              <a:path w="153711" h="410415">
                <a:moveTo>
                  <a:pt x="85548" y="0"/>
                </a:moveTo>
                <a:cubicBezTo>
                  <a:pt x="100828" y="0"/>
                  <a:pt x="117199" y="4365"/>
                  <a:pt x="134662" y="13096"/>
                </a:cubicBezTo>
                <a:cubicBezTo>
                  <a:pt x="152124" y="21828"/>
                  <a:pt x="157582" y="32196"/>
                  <a:pt x="151032" y="44201"/>
                </a:cubicBezTo>
                <a:cubicBezTo>
                  <a:pt x="144484" y="56207"/>
                  <a:pt x="141210" y="90586"/>
                  <a:pt x="141210" y="147339"/>
                </a:cubicBezTo>
                <a:cubicBezTo>
                  <a:pt x="141210" y="201910"/>
                  <a:pt x="142848" y="248294"/>
                  <a:pt x="146122" y="286494"/>
                </a:cubicBezTo>
                <a:cubicBezTo>
                  <a:pt x="149396" y="324693"/>
                  <a:pt x="141210" y="357981"/>
                  <a:pt x="121564" y="386357"/>
                </a:cubicBezTo>
                <a:cubicBezTo>
                  <a:pt x="101920" y="414734"/>
                  <a:pt x="86640" y="418008"/>
                  <a:pt x="75726" y="396180"/>
                </a:cubicBezTo>
                <a:cubicBezTo>
                  <a:pt x="64812" y="374352"/>
                  <a:pt x="46258" y="355252"/>
                  <a:pt x="20064" y="338881"/>
                </a:cubicBezTo>
                <a:cubicBezTo>
                  <a:pt x="-6130" y="322510"/>
                  <a:pt x="-6676" y="316507"/>
                  <a:pt x="18427" y="320873"/>
                </a:cubicBezTo>
                <a:cubicBezTo>
                  <a:pt x="43529" y="325239"/>
                  <a:pt x="62628" y="326876"/>
                  <a:pt x="75726" y="325784"/>
                </a:cubicBezTo>
                <a:cubicBezTo>
                  <a:pt x="88822" y="324693"/>
                  <a:pt x="95916" y="301773"/>
                  <a:pt x="97008" y="257026"/>
                </a:cubicBezTo>
                <a:cubicBezTo>
                  <a:pt x="98100" y="212278"/>
                  <a:pt x="97554" y="165893"/>
                  <a:pt x="95370" y="117871"/>
                </a:cubicBezTo>
                <a:cubicBezTo>
                  <a:pt x="93188" y="69850"/>
                  <a:pt x="87731" y="38199"/>
                  <a:pt x="79000" y="22919"/>
                </a:cubicBezTo>
                <a:cubicBezTo>
                  <a:pt x="70268" y="7639"/>
                  <a:pt x="72452" y="0"/>
                  <a:pt x="85548" y="0"/>
                </a:cubicBezTo>
                <a:close/>
              </a:path>
            </a:pathLst>
          </a:custGeom>
          <a:solidFill>
            <a:srgbClr val="1C1C1C"/>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103" name="任意多边形 102"/>
          <p:cNvSpPr/>
          <p:nvPr/>
        </p:nvSpPr>
        <p:spPr>
          <a:xfrm>
            <a:off x="4846012" y="877553"/>
            <a:ext cx="403803" cy="846422"/>
          </a:xfrm>
          <a:custGeom>
            <a:avLst/>
            <a:gdLst>
              <a:gd name="connsiteX0" fmla="*/ 14172 w 435794"/>
              <a:gd name="connsiteY0" fmla="*/ 17 h 730402"/>
              <a:gd name="connsiteX1" fmla="*/ 61722 w 435794"/>
              <a:gd name="connsiteY1" fmla="*/ 12966 h 730402"/>
              <a:gd name="connsiteX2" fmla="*/ 135541 w 435794"/>
              <a:gd name="connsiteY2" fmla="*/ 77259 h 730402"/>
              <a:gd name="connsiteX3" fmla="*/ 116491 w 435794"/>
              <a:gd name="connsiteY3" fmla="*/ 191559 h 730402"/>
              <a:gd name="connsiteX4" fmla="*/ 109347 w 435794"/>
              <a:gd name="connsiteY4" fmla="*/ 384441 h 730402"/>
              <a:gd name="connsiteX5" fmla="*/ 226028 w 435794"/>
              <a:gd name="connsiteY5" fmla="*/ 358247 h 730402"/>
              <a:gd name="connsiteX6" fmla="*/ 318897 w 435794"/>
              <a:gd name="connsiteY6" fmla="*/ 332053 h 730402"/>
              <a:gd name="connsiteX7" fmla="*/ 414147 w 435794"/>
              <a:gd name="connsiteY7" fmla="*/ 336816 h 730402"/>
              <a:gd name="connsiteX8" fmla="*/ 404622 w 435794"/>
              <a:gd name="connsiteY8" fmla="*/ 379678 h 730402"/>
              <a:gd name="connsiteX9" fmla="*/ 259366 w 435794"/>
              <a:gd name="connsiteY9" fmla="*/ 413016 h 730402"/>
              <a:gd name="connsiteX10" fmla="*/ 109347 w 435794"/>
              <a:gd name="connsiteY10" fmla="*/ 422541 h 730402"/>
              <a:gd name="connsiteX11" fmla="*/ 102203 w 435794"/>
              <a:gd name="connsiteY11" fmla="*/ 674358 h 730402"/>
              <a:gd name="connsiteX12" fmla="*/ 101170 w 435794"/>
              <a:gd name="connsiteY12" fmla="*/ 730402 h 730402"/>
              <a:gd name="connsiteX13" fmla="*/ 42672 w 435794"/>
              <a:gd name="connsiteY13" fmla="*/ 730402 h 730402"/>
              <a:gd name="connsiteX14" fmla="*/ 42672 w 435794"/>
              <a:gd name="connsiteY14" fmla="*/ 293953 h 730402"/>
              <a:gd name="connsiteX15" fmla="*/ 9335 w 435794"/>
              <a:gd name="connsiteY15" fmla="*/ 32016 h 730402"/>
              <a:gd name="connsiteX16" fmla="*/ 14172 w 435794"/>
              <a:gd name="connsiteY16" fmla="*/ 17 h 73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5794" h="730402">
                <a:moveTo>
                  <a:pt x="14172" y="17"/>
                </a:moveTo>
                <a:cubicBezTo>
                  <a:pt x="24441" y="315"/>
                  <a:pt x="40291" y="4631"/>
                  <a:pt x="61722" y="12966"/>
                </a:cubicBezTo>
                <a:cubicBezTo>
                  <a:pt x="118872" y="35191"/>
                  <a:pt x="143478" y="56622"/>
                  <a:pt x="135541" y="77259"/>
                </a:cubicBezTo>
                <a:cubicBezTo>
                  <a:pt x="127603" y="97897"/>
                  <a:pt x="121253" y="135997"/>
                  <a:pt x="116491" y="191559"/>
                </a:cubicBezTo>
                <a:cubicBezTo>
                  <a:pt x="111728" y="247122"/>
                  <a:pt x="109347" y="311416"/>
                  <a:pt x="109347" y="384441"/>
                </a:cubicBezTo>
                <a:cubicBezTo>
                  <a:pt x="156972" y="374916"/>
                  <a:pt x="195866" y="366184"/>
                  <a:pt x="226028" y="358247"/>
                </a:cubicBezTo>
                <a:cubicBezTo>
                  <a:pt x="256191" y="350309"/>
                  <a:pt x="287147" y="341578"/>
                  <a:pt x="318897" y="332053"/>
                </a:cubicBezTo>
                <a:cubicBezTo>
                  <a:pt x="350647" y="322528"/>
                  <a:pt x="382397" y="324116"/>
                  <a:pt x="414147" y="336816"/>
                </a:cubicBezTo>
                <a:cubicBezTo>
                  <a:pt x="445897" y="349516"/>
                  <a:pt x="442722" y="363803"/>
                  <a:pt x="404622" y="379678"/>
                </a:cubicBezTo>
                <a:cubicBezTo>
                  <a:pt x="366522" y="395553"/>
                  <a:pt x="318103" y="406666"/>
                  <a:pt x="259366" y="413016"/>
                </a:cubicBezTo>
                <a:cubicBezTo>
                  <a:pt x="200628" y="419366"/>
                  <a:pt x="150622" y="422541"/>
                  <a:pt x="109347" y="422541"/>
                </a:cubicBezTo>
                <a:cubicBezTo>
                  <a:pt x="106966" y="472547"/>
                  <a:pt x="104585" y="556486"/>
                  <a:pt x="102203" y="674358"/>
                </a:cubicBezTo>
                <a:lnTo>
                  <a:pt x="101170" y="730402"/>
                </a:lnTo>
                <a:lnTo>
                  <a:pt x="42672" y="730402"/>
                </a:lnTo>
                <a:lnTo>
                  <a:pt x="42672" y="293953"/>
                </a:lnTo>
                <a:cubicBezTo>
                  <a:pt x="42672" y="154253"/>
                  <a:pt x="31560" y="66941"/>
                  <a:pt x="9335" y="32016"/>
                </a:cubicBezTo>
                <a:cubicBezTo>
                  <a:pt x="-4556" y="10187"/>
                  <a:pt x="-2944" y="-479"/>
                  <a:pt x="14172" y="17"/>
                </a:cubicBezTo>
                <a:close/>
              </a:path>
            </a:pathLst>
          </a:cu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70"/>
          </a:p>
        </p:txBody>
      </p:sp>
      <p:sp>
        <p:nvSpPr>
          <p:cNvPr id="112" name="文本框 111"/>
          <p:cNvSpPr txBox="1"/>
          <p:nvPr/>
        </p:nvSpPr>
        <p:spPr>
          <a:xfrm>
            <a:off x="8883862" y="2358355"/>
            <a:ext cx="337634" cy="444492"/>
          </a:xfrm>
          <a:custGeom>
            <a:avLst/>
            <a:gdLst/>
            <a:ahLst/>
            <a:cxnLst/>
            <a:rect l="l" t="t" r="r" b="b"/>
            <a:pathLst>
              <a:path w="443770" h="584219">
                <a:moveTo>
                  <a:pt x="380395" y="100"/>
                </a:moveTo>
                <a:cubicBezTo>
                  <a:pt x="397564" y="-896"/>
                  <a:pt x="415105" y="5574"/>
                  <a:pt x="433021" y="19508"/>
                </a:cubicBezTo>
                <a:cubicBezTo>
                  <a:pt x="456908" y="38087"/>
                  <a:pt x="440983" y="49366"/>
                  <a:pt x="385247" y="53348"/>
                </a:cubicBezTo>
                <a:cubicBezTo>
                  <a:pt x="329511" y="57329"/>
                  <a:pt x="267139" y="65955"/>
                  <a:pt x="198133" y="79225"/>
                </a:cubicBezTo>
                <a:cubicBezTo>
                  <a:pt x="214057" y="95150"/>
                  <a:pt x="216048" y="109084"/>
                  <a:pt x="204104" y="121027"/>
                </a:cubicBezTo>
                <a:cubicBezTo>
                  <a:pt x="192161" y="132971"/>
                  <a:pt x="172919" y="161502"/>
                  <a:pt x="146378" y="206622"/>
                </a:cubicBezTo>
                <a:cubicBezTo>
                  <a:pt x="223347" y="188043"/>
                  <a:pt x="265149" y="175436"/>
                  <a:pt x="271784" y="168801"/>
                </a:cubicBezTo>
                <a:cubicBezTo>
                  <a:pt x="278419" y="162166"/>
                  <a:pt x="291026" y="161502"/>
                  <a:pt x="309605" y="166810"/>
                </a:cubicBezTo>
                <a:cubicBezTo>
                  <a:pt x="328184" y="172119"/>
                  <a:pt x="346099" y="180081"/>
                  <a:pt x="363350" y="190697"/>
                </a:cubicBezTo>
                <a:cubicBezTo>
                  <a:pt x="380602" y="201314"/>
                  <a:pt x="383920" y="217902"/>
                  <a:pt x="373303" y="240462"/>
                </a:cubicBezTo>
                <a:cubicBezTo>
                  <a:pt x="362687" y="263022"/>
                  <a:pt x="358706" y="310795"/>
                  <a:pt x="361360" y="383783"/>
                </a:cubicBezTo>
                <a:cubicBezTo>
                  <a:pt x="364014" y="456771"/>
                  <a:pt x="361360" y="511180"/>
                  <a:pt x="353398" y="547011"/>
                </a:cubicBezTo>
                <a:cubicBezTo>
                  <a:pt x="345435" y="582841"/>
                  <a:pt x="336146" y="592794"/>
                  <a:pt x="325530" y="576869"/>
                </a:cubicBezTo>
                <a:cubicBezTo>
                  <a:pt x="314913" y="560945"/>
                  <a:pt x="309605" y="543693"/>
                  <a:pt x="309605" y="525114"/>
                </a:cubicBezTo>
                <a:lnTo>
                  <a:pt x="309605" y="365868"/>
                </a:lnTo>
                <a:cubicBezTo>
                  <a:pt x="309605" y="278283"/>
                  <a:pt x="302970" y="229182"/>
                  <a:pt x="289699" y="218565"/>
                </a:cubicBezTo>
                <a:cubicBezTo>
                  <a:pt x="276429" y="207949"/>
                  <a:pt x="250551" y="207286"/>
                  <a:pt x="212067" y="216575"/>
                </a:cubicBezTo>
                <a:cubicBezTo>
                  <a:pt x="173582" y="225864"/>
                  <a:pt x="131780" y="235817"/>
                  <a:pt x="86660" y="246434"/>
                </a:cubicBezTo>
                <a:cubicBezTo>
                  <a:pt x="89315" y="368522"/>
                  <a:pt x="87987" y="458762"/>
                  <a:pt x="82679" y="517152"/>
                </a:cubicBezTo>
                <a:cubicBezTo>
                  <a:pt x="77371" y="575542"/>
                  <a:pt x="66755" y="592794"/>
                  <a:pt x="50830" y="568907"/>
                </a:cubicBezTo>
                <a:cubicBezTo>
                  <a:pt x="34905" y="545020"/>
                  <a:pt x="28270" y="525778"/>
                  <a:pt x="30924" y="511180"/>
                </a:cubicBezTo>
                <a:cubicBezTo>
                  <a:pt x="33578" y="496583"/>
                  <a:pt x="36896" y="476013"/>
                  <a:pt x="40877" y="449472"/>
                </a:cubicBezTo>
                <a:cubicBezTo>
                  <a:pt x="44858" y="422931"/>
                  <a:pt x="46849" y="385774"/>
                  <a:pt x="46849" y="338000"/>
                </a:cubicBezTo>
                <a:cubicBezTo>
                  <a:pt x="46849" y="290226"/>
                  <a:pt x="42204" y="257050"/>
                  <a:pt x="32915" y="238471"/>
                </a:cubicBezTo>
                <a:cubicBezTo>
                  <a:pt x="23626" y="219892"/>
                  <a:pt x="28270" y="213257"/>
                  <a:pt x="46849" y="218565"/>
                </a:cubicBezTo>
                <a:cubicBezTo>
                  <a:pt x="65428" y="223874"/>
                  <a:pt x="87987" y="222547"/>
                  <a:pt x="114529" y="214584"/>
                </a:cubicBezTo>
                <a:cubicBezTo>
                  <a:pt x="119837" y="196006"/>
                  <a:pt x="125808" y="176100"/>
                  <a:pt x="132444" y="154867"/>
                </a:cubicBezTo>
                <a:cubicBezTo>
                  <a:pt x="139079" y="133634"/>
                  <a:pt x="141069" y="112401"/>
                  <a:pt x="138415" y="91169"/>
                </a:cubicBezTo>
                <a:cubicBezTo>
                  <a:pt x="117183" y="96477"/>
                  <a:pt x="97277" y="101121"/>
                  <a:pt x="78698" y="105103"/>
                </a:cubicBezTo>
                <a:cubicBezTo>
                  <a:pt x="60119" y="109084"/>
                  <a:pt x="38887" y="105103"/>
                  <a:pt x="15000" y="93159"/>
                </a:cubicBezTo>
                <a:cubicBezTo>
                  <a:pt x="-8887" y="81216"/>
                  <a:pt x="-4243" y="73917"/>
                  <a:pt x="28934" y="71263"/>
                </a:cubicBezTo>
                <a:cubicBezTo>
                  <a:pt x="62110" y="68609"/>
                  <a:pt x="120500" y="58656"/>
                  <a:pt x="204104" y="41404"/>
                </a:cubicBezTo>
                <a:cubicBezTo>
                  <a:pt x="287709" y="24152"/>
                  <a:pt x="340791" y="11545"/>
                  <a:pt x="363350" y="3583"/>
                </a:cubicBezTo>
                <a:cubicBezTo>
                  <a:pt x="368990" y="1593"/>
                  <a:pt x="374672" y="431"/>
                  <a:pt x="380395" y="100"/>
                </a:cubicBezTo>
                <a:close/>
              </a:path>
            </a:pathLst>
          </a:custGeom>
          <a:solidFill>
            <a:srgbClr val="3E3E3E"/>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6085" dirty="0">
              <a:solidFill>
                <a:schemeClr val="bg1"/>
              </a:solidFill>
              <a:latin typeface="楷体" panose="02010609060101010101" pitchFamily="49" charset="-122"/>
              <a:ea typeface="楷体" panose="02010609060101010101" pitchFamily="49" charset="-122"/>
            </a:endParaRPr>
          </a:p>
        </p:txBody>
      </p:sp>
      <p:sp>
        <p:nvSpPr>
          <p:cNvPr id="110" name="文本框 109"/>
          <p:cNvSpPr txBox="1"/>
          <p:nvPr/>
        </p:nvSpPr>
        <p:spPr>
          <a:xfrm>
            <a:off x="842876" y="4371348"/>
            <a:ext cx="157500" cy="568019"/>
          </a:xfrm>
          <a:custGeom>
            <a:avLst/>
            <a:gdLst/>
            <a:ahLst/>
            <a:cxnLst/>
            <a:rect l="l" t="t" r="r" b="b"/>
            <a:pathLst>
              <a:path w="98665" h="355833">
                <a:moveTo>
                  <a:pt x="9477" y="204"/>
                </a:moveTo>
                <a:cubicBezTo>
                  <a:pt x="13376" y="-294"/>
                  <a:pt x="18477" y="121"/>
                  <a:pt x="24780" y="1448"/>
                </a:cubicBezTo>
                <a:cubicBezTo>
                  <a:pt x="49994" y="6756"/>
                  <a:pt x="69900" y="14055"/>
                  <a:pt x="84497" y="23345"/>
                </a:cubicBezTo>
                <a:cubicBezTo>
                  <a:pt x="99095" y="32634"/>
                  <a:pt x="102413" y="45241"/>
                  <a:pt x="94450" y="61166"/>
                </a:cubicBezTo>
                <a:cubicBezTo>
                  <a:pt x="86488" y="77090"/>
                  <a:pt x="82507" y="111593"/>
                  <a:pt x="82507" y="164676"/>
                </a:cubicBezTo>
                <a:cubicBezTo>
                  <a:pt x="85161" y="215103"/>
                  <a:pt x="86488" y="252261"/>
                  <a:pt x="86488" y="276148"/>
                </a:cubicBezTo>
                <a:cubicBezTo>
                  <a:pt x="86488" y="300035"/>
                  <a:pt x="83170" y="321931"/>
                  <a:pt x="76535" y="341837"/>
                </a:cubicBezTo>
                <a:cubicBezTo>
                  <a:pt x="69900" y="361743"/>
                  <a:pt x="59283" y="360415"/>
                  <a:pt x="44686" y="337856"/>
                </a:cubicBezTo>
                <a:cubicBezTo>
                  <a:pt x="30088" y="315296"/>
                  <a:pt x="24780" y="288755"/>
                  <a:pt x="28761" y="258233"/>
                </a:cubicBezTo>
                <a:cubicBezTo>
                  <a:pt x="32742" y="227710"/>
                  <a:pt x="33406" y="187899"/>
                  <a:pt x="30752" y="138798"/>
                </a:cubicBezTo>
                <a:cubicBezTo>
                  <a:pt x="28098" y="89697"/>
                  <a:pt x="20135" y="53203"/>
                  <a:pt x="6865" y="29316"/>
                </a:cubicBezTo>
                <a:cubicBezTo>
                  <a:pt x="-3088" y="11401"/>
                  <a:pt x="-2217" y="1697"/>
                  <a:pt x="9477" y="204"/>
                </a:cubicBezTo>
                <a:close/>
              </a:path>
            </a:pathLst>
          </a:custGeom>
          <a:solidFill>
            <a:srgbClr val="3E3E3E"/>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6085" dirty="0">
              <a:solidFill>
                <a:schemeClr val="bg1"/>
              </a:solidFill>
              <a:latin typeface="楷体" panose="02010609060101010101" pitchFamily="49" charset="-122"/>
              <a:ea typeface="楷体" panose="02010609060101010101" pitchFamily="49" charset="-122"/>
            </a:endParaRPr>
          </a:p>
        </p:txBody>
      </p:sp>
      <p:grpSp>
        <p:nvGrpSpPr>
          <p:cNvPr id="137" name="组合 136"/>
          <p:cNvGrpSpPr/>
          <p:nvPr/>
        </p:nvGrpSpPr>
        <p:grpSpPr>
          <a:xfrm>
            <a:off x="10870468" y="2383936"/>
            <a:ext cx="316313" cy="755868"/>
            <a:chOff x="14839232" y="2331508"/>
            <a:chExt cx="415747" cy="993477"/>
          </a:xfrm>
          <a:solidFill>
            <a:srgbClr val="1C1C1C"/>
          </a:solidFill>
        </p:grpSpPr>
        <p:sp>
          <p:nvSpPr>
            <p:cNvPr id="113" name="文本框 112"/>
            <p:cNvSpPr txBox="1"/>
            <p:nvPr/>
          </p:nvSpPr>
          <p:spPr>
            <a:xfrm>
              <a:off x="15030451" y="2331508"/>
              <a:ext cx="224528" cy="993477"/>
            </a:xfrm>
            <a:custGeom>
              <a:avLst/>
              <a:gdLst/>
              <a:ahLst/>
              <a:cxnLst/>
              <a:rect l="l" t="t" r="r" b="b"/>
              <a:pathLst>
                <a:path w="82998" h="714894">
                  <a:moveTo>
                    <a:pt x="6503" y="111"/>
                  </a:moveTo>
                  <a:cubicBezTo>
                    <a:pt x="15793" y="1438"/>
                    <a:pt x="31054" y="7410"/>
                    <a:pt x="52287" y="18027"/>
                  </a:cubicBezTo>
                  <a:cubicBezTo>
                    <a:pt x="76174" y="25989"/>
                    <a:pt x="86126" y="35278"/>
                    <a:pt x="82145" y="45895"/>
                  </a:cubicBezTo>
                  <a:cubicBezTo>
                    <a:pt x="78164" y="56511"/>
                    <a:pt x="74183" y="73099"/>
                    <a:pt x="70202" y="95659"/>
                  </a:cubicBezTo>
                  <a:cubicBezTo>
                    <a:pt x="66221" y="118219"/>
                    <a:pt x="64230" y="171965"/>
                    <a:pt x="64230" y="256896"/>
                  </a:cubicBezTo>
                  <a:cubicBezTo>
                    <a:pt x="64230" y="339173"/>
                    <a:pt x="64894" y="425431"/>
                    <a:pt x="66221" y="515671"/>
                  </a:cubicBezTo>
                  <a:cubicBezTo>
                    <a:pt x="67548" y="605910"/>
                    <a:pt x="63567" y="665627"/>
                    <a:pt x="54277" y="694823"/>
                  </a:cubicBezTo>
                  <a:cubicBezTo>
                    <a:pt x="44988" y="724018"/>
                    <a:pt x="33044" y="721364"/>
                    <a:pt x="18447" y="686860"/>
                  </a:cubicBezTo>
                  <a:cubicBezTo>
                    <a:pt x="3849" y="652357"/>
                    <a:pt x="532" y="625816"/>
                    <a:pt x="8494" y="607237"/>
                  </a:cubicBezTo>
                  <a:cubicBezTo>
                    <a:pt x="16456" y="588659"/>
                    <a:pt x="21101" y="552165"/>
                    <a:pt x="22428" y="497756"/>
                  </a:cubicBezTo>
                  <a:cubicBezTo>
                    <a:pt x="23755" y="443346"/>
                    <a:pt x="24419" y="357752"/>
                    <a:pt x="24419" y="240971"/>
                  </a:cubicBezTo>
                  <a:cubicBezTo>
                    <a:pt x="24419" y="124191"/>
                    <a:pt x="19110" y="54521"/>
                    <a:pt x="8494" y="31961"/>
                  </a:cubicBezTo>
                  <a:cubicBezTo>
                    <a:pt x="-2122" y="9401"/>
                    <a:pt x="-2786" y="-1216"/>
                    <a:pt x="6503" y="111"/>
                  </a:cubicBezTo>
                  <a:close/>
                </a:path>
              </a:pathLst>
            </a:custGeom>
            <a:grp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6085" dirty="0">
                <a:solidFill>
                  <a:schemeClr val="bg1"/>
                </a:solidFill>
                <a:latin typeface="楷体" panose="02010609060101010101" pitchFamily="49" charset="-122"/>
                <a:ea typeface="楷体" panose="02010609060101010101" pitchFamily="49" charset="-122"/>
              </a:endParaRPr>
            </a:p>
          </p:txBody>
        </p:sp>
        <p:sp>
          <p:nvSpPr>
            <p:cNvPr id="109" name="文本框 108"/>
            <p:cNvSpPr txBox="1"/>
            <p:nvPr/>
          </p:nvSpPr>
          <p:spPr>
            <a:xfrm>
              <a:off x="14839232" y="2387190"/>
              <a:ext cx="191218" cy="880311"/>
            </a:xfrm>
            <a:custGeom>
              <a:avLst/>
              <a:gdLst/>
              <a:ahLst/>
              <a:cxnLst/>
              <a:rect l="l" t="t" r="r" b="b"/>
              <a:pathLst>
                <a:path w="70299" h="355318">
                  <a:moveTo>
                    <a:pt x="5972" y="0"/>
                  </a:moveTo>
                  <a:cubicBezTo>
                    <a:pt x="16589" y="0"/>
                    <a:pt x="31186" y="3981"/>
                    <a:pt x="49765" y="11944"/>
                  </a:cubicBezTo>
                  <a:cubicBezTo>
                    <a:pt x="68344" y="19906"/>
                    <a:pt x="74315" y="30522"/>
                    <a:pt x="67680" y="43793"/>
                  </a:cubicBezTo>
                  <a:cubicBezTo>
                    <a:pt x="61045" y="57063"/>
                    <a:pt x="57064" y="75642"/>
                    <a:pt x="55737" y="99529"/>
                  </a:cubicBezTo>
                  <a:cubicBezTo>
                    <a:pt x="54410" y="123416"/>
                    <a:pt x="53746" y="164555"/>
                    <a:pt x="53746" y="222945"/>
                  </a:cubicBezTo>
                  <a:cubicBezTo>
                    <a:pt x="53746" y="281335"/>
                    <a:pt x="50428" y="320483"/>
                    <a:pt x="43793" y="340389"/>
                  </a:cubicBezTo>
                  <a:cubicBezTo>
                    <a:pt x="37158" y="360295"/>
                    <a:pt x="28532" y="360295"/>
                    <a:pt x="17916" y="340389"/>
                  </a:cubicBezTo>
                  <a:cubicBezTo>
                    <a:pt x="7299" y="320483"/>
                    <a:pt x="3982" y="298587"/>
                    <a:pt x="7963" y="274700"/>
                  </a:cubicBezTo>
                  <a:cubicBezTo>
                    <a:pt x="11944" y="250813"/>
                    <a:pt x="14598" y="205693"/>
                    <a:pt x="15925" y="139341"/>
                  </a:cubicBezTo>
                  <a:cubicBezTo>
                    <a:pt x="17252" y="72988"/>
                    <a:pt x="13935" y="33177"/>
                    <a:pt x="5972" y="19906"/>
                  </a:cubicBezTo>
                  <a:cubicBezTo>
                    <a:pt x="-1990" y="6636"/>
                    <a:pt x="-1990" y="0"/>
                    <a:pt x="5972" y="0"/>
                  </a:cubicBezTo>
                  <a:close/>
                </a:path>
              </a:pathLst>
            </a:custGeom>
            <a:grp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6085" dirty="0">
                <a:solidFill>
                  <a:schemeClr val="bg1"/>
                </a:solidFill>
                <a:latin typeface="楷体" panose="02010609060101010101" pitchFamily="49" charset="-122"/>
                <a:ea typeface="楷体" panose="02010609060101010101" pitchFamily="49" charset="-122"/>
              </a:endParaRPr>
            </a:p>
          </p:txBody>
        </p:sp>
      </p:grpSp>
      <p:sp>
        <p:nvSpPr>
          <p:cNvPr id="118" name="文本框 117"/>
          <p:cNvSpPr txBox="1"/>
          <p:nvPr/>
        </p:nvSpPr>
        <p:spPr>
          <a:xfrm>
            <a:off x="10850326" y="961622"/>
            <a:ext cx="336456" cy="762353"/>
          </a:xfrm>
          <a:custGeom>
            <a:avLst/>
            <a:gdLst/>
            <a:ahLst/>
            <a:cxnLst/>
            <a:rect l="l" t="t" r="r" b="b"/>
            <a:pathLst>
              <a:path w="186575" h="570361">
                <a:moveTo>
                  <a:pt x="110409" y="498"/>
                </a:moveTo>
                <a:cubicBezTo>
                  <a:pt x="112565" y="-166"/>
                  <a:pt x="115468" y="-166"/>
                  <a:pt x="119117" y="498"/>
                </a:cubicBezTo>
                <a:cubicBezTo>
                  <a:pt x="133715" y="3152"/>
                  <a:pt x="148976" y="8460"/>
                  <a:pt x="164901" y="16423"/>
                </a:cubicBezTo>
                <a:cubicBezTo>
                  <a:pt x="183479" y="24385"/>
                  <a:pt x="190115" y="33011"/>
                  <a:pt x="184806" y="42300"/>
                </a:cubicBezTo>
                <a:cubicBezTo>
                  <a:pt x="179498" y="51589"/>
                  <a:pt x="176181" y="82775"/>
                  <a:pt x="174854" y="135857"/>
                </a:cubicBezTo>
                <a:cubicBezTo>
                  <a:pt x="173527" y="188939"/>
                  <a:pt x="170872" y="240694"/>
                  <a:pt x="166891" y="291122"/>
                </a:cubicBezTo>
                <a:cubicBezTo>
                  <a:pt x="162910" y="341550"/>
                  <a:pt x="152957" y="389987"/>
                  <a:pt x="137033" y="436434"/>
                </a:cubicBezTo>
                <a:cubicBezTo>
                  <a:pt x="121108" y="482881"/>
                  <a:pt x="88595" y="521365"/>
                  <a:pt x="39494" y="551888"/>
                </a:cubicBezTo>
                <a:cubicBezTo>
                  <a:pt x="-9606" y="582410"/>
                  <a:pt x="-12924" y="575111"/>
                  <a:pt x="29542" y="529991"/>
                </a:cubicBezTo>
                <a:cubicBezTo>
                  <a:pt x="72007" y="484872"/>
                  <a:pt x="98548" y="429135"/>
                  <a:pt x="109165" y="362783"/>
                </a:cubicBezTo>
                <a:cubicBezTo>
                  <a:pt x="119781" y="296430"/>
                  <a:pt x="125089" y="244675"/>
                  <a:pt x="125089" y="207518"/>
                </a:cubicBezTo>
                <a:lnTo>
                  <a:pt x="125089" y="100027"/>
                </a:lnTo>
                <a:cubicBezTo>
                  <a:pt x="125089" y="68178"/>
                  <a:pt x="120445" y="42964"/>
                  <a:pt x="111155" y="24385"/>
                </a:cubicBezTo>
                <a:cubicBezTo>
                  <a:pt x="104188" y="10451"/>
                  <a:pt x="103939" y="2489"/>
                  <a:pt x="110409" y="498"/>
                </a:cubicBezTo>
                <a:close/>
              </a:path>
            </a:pathLst>
          </a:custGeom>
          <a:solidFill>
            <a:srgbClr val="1F1F1F"/>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6085" dirty="0">
              <a:solidFill>
                <a:schemeClr val="bg1"/>
              </a:solidFill>
              <a:latin typeface="楷体" panose="02010609060101010101" pitchFamily="49" charset="-122"/>
              <a:ea typeface="楷体" panose="02010609060101010101" pitchFamily="49" charset="-122"/>
            </a:endParaRPr>
          </a:p>
        </p:txBody>
      </p:sp>
      <p:sp>
        <p:nvSpPr>
          <p:cNvPr id="119" name="文本框 118"/>
          <p:cNvSpPr txBox="1"/>
          <p:nvPr/>
        </p:nvSpPr>
        <p:spPr>
          <a:xfrm>
            <a:off x="6856727" y="2367909"/>
            <a:ext cx="299332" cy="678235"/>
          </a:xfrm>
          <a:custGeom>
            <a:avLst/>
            <a:gdLst/>
            <a:ahLst/>
            <a:cxnLst/>
            <a:rect l="l" t="t" r="r" b="b"/>
            <a:pathLst>
              <a:path w="186575" h="570361">
                <a:moveTo>
                  <a:pt x="110409" y="498"/>
                </a:moveTo>
                <a:cubicBezTo>
                  <a:pt x="112565" y="-166"/>
                  <a:pt x="115468" y="-166"/>
                  <a:pt x="119117" y="498"/>
                </a:cubicBezTo>
                <a:cubicBezTo>
                  <a:pt x="133715" y="3152"/>
                  <a:pt x="148976" y="8460"/>
                  <a:pt x="164901" y="16423"/>
                </a:cubicBezTo>
                <a:cubicBezTo>
                  <a:pt x="183479" y="24385"/>
                  <a:pt x="190115" y="33011"/>
                  <a:pt x="184806" y="42300"/>
                </a:cubicBezTo>
                <a:cubicBezTo>
                  <a:pt x="179498" y="51589"/>
                  <a:pt x="176181" y="82775"/>
                  <a:pt x="174854" y="135857"/>
                </a:cubicBezTo>
                <a:cubicBezTo>
                  <a:pt x="173527" y="188939"/>
                  <a:pt x="170872" y="240694"/>
                  <a:pt x="166891" y="291122"/>
                </a:cubicBezTo>
                <a:cubicBezTo>
                  <a:pt x="162910" y="341550"/>
                  <a:pt x="152957" y="389987"/>
                  <a:pt x="137033" y="436434"/>
                </a:cubicBezTo>
                <a:cubicBezTo>
                  <a:pt x="121108" y="482881"/>
                  <a:pt x="88595" y="521365"/>
                  <a:pt x="39494" y="551888"/>
                </a:cubicBezTo>
                <a:cubicBezTo>
                  <a:pt x="-9606" y="582410"/>
                  <a:pt x="-12924" y="575111"/>
                  <a:pt x="29542" y="529991"/>
                </a:cubicBezTo>
                <a:cubicBezTo>
                  <a:pt x="72007" y="484872"/>
                  <a:pt x="98548" y="429135"/>
                  <a:pt x="109165" y="362783"/>
                </a:cubicBezTo>
                <a:cubicBezTo>
                  <a:pt x="119781" y="296430"/>
                  <a:pt x="125089" y="244675"/>
                  <a:pt x="125089" y="207518"/>
                </a:cubicBezTo>
                <a:lnTo>
                  <a:pt x="125089" y="100027"/>
                </a:lnTo>
                <a:cubicBezTo>
                  <a:pt x="125089" y="68178"/>
                  <a:pt x="120445" y="42964"/>
                  <a:pt x="111155" y="24385"/>
                </a:cubicBezTo>
                <a:cubicBezTo>
                  <a:pt x="104188" y="10451"/>
                  <a:pt x="103939" y="2489"/>
                  <a:pt x="110409" y="498"/>
                </a:cubicBezTo>
                <a:close/>
              </a:path>
            </a:pathLst>
          </a:custGeom>
          <a:solidFill>
            <a:srgbClr val="1D1D1D"/>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6085" dirty="0">
              <a:solidFill>
                <a:schemeClr val="bg1"/>
              </a:solidFill>
              <a:latin typeface="楷体" panose="02010609060101010101" pitchFamily="49" charset="-122"/>
              <a:ea typeface="楷体" panose="02010609060101010101" pitchFamily="49" charset="-122"/>
            </a:endParaRPr>
          </a:p>
        </p:txBody>
      </p:sp>
      <p:sp>
        <p:nvSpPr>
          <p:cNvPr id="120" name="文本框 119"/>
          <p:cNvSpPr txBox="1"/>
          <p:nvPr/>
        </p:nvSpPr>
        <p:spPr>
          <a:xfrm>
            <a:off x="2709475" y="959710"/>
            <a:ext cx="337299" cy="764265"/>
          </a:xfrm>
          <a:custGeom>
            <a:avLst/>
            <a:gdLst/>
            <a:ahLst/>
            <a:cxnLst/>
            <a:rect l="l" t="t" r="r" b="b"/>
            <a:pathLst>
              <a:path w="186575" h="570361">
                <a:moveTo>
                  <a:pt x="110409" y="498"/>
                </a:moveTo>
                <a:cubicBezTo>
                  <a:pt x="112565" y="-166"/>
                  <a:pt x="115468" y="-166"/>
                  <a:pt x="119117" y="498"/>
                </a:cubicBezTo>
                <a:cubicBezTo>
                  <a:pt x="133715" y="3152"/>
                  <a:pt x="148976" y="8460"/>
                  <a:pt x="164901" y="16423"/>
                </a:cubicBezTo>
                <a:cubicBezTo>
                  <a:pt x="183479" y="24385"/>
                  <a:pt x="190115" y="33011"/>
                  <a:pt x="184806" y="42300"/>
                </a:cubicBezTo>
                <a:cubicBezTo>
                  <a:pt x="179498" y="51589"/>
                  <a:pt x="176181" y="82775"/>
                  <a:pt x="174854" y="135857"/>
                </a:cubicBezTo>
                <a:cubicBezTo>
                  <a:pt x="173527" y="188939"/>
                  <a:pt x="170872" y="240694"/>
                  <a:pt x="166891" y="291122"/>
                </a:cubicBezTo>
                <a:cubicBezTo>
                  <a:pt x="162910" y="341550"/>
                  <a:pt x="152957" y="389987"/>
                  <a:pt x="137033" y="436434"/>
                </a:cubicBezTo>
                <a:cubicBezTo>
                  <a:pt x="121108" y="482881"/>
                  <a:pt x="88595" y="521365"/>
                  <a:pt x="39494" y="551888"/>
                </a:cubicBezTo>
                <a:cubicBezTo>
                  <a:pt x="-9606" y="582410"/>
                  <a:pt x="-12924" y="575111"/>
                  <a:pt x="29542" y="529991"/>
                </a:cubicBezTo>
                <a:cubicBezTo>
                  <a:pt x="72007" y="484872"/>
                  <a:pt x="98548" y="429135"/>
                  <a:pt x="109165" y="362783"/>
                </a:cubicBezTo>
                <a:cubicBezTo>
                  <a:pt x="119781" y="296430"/>
                  <a:pt x="125089" y="244675"/>
                  <a:pt x="125089" y="207518"/>
                </a:cubicBezTo>
                <a:lnTo>
                  <a:pt x="125089" y="100027"/>
                </a:lnTo>
                <a:cubicBezTo>
                  <a:pt x="125089" y="68178"/>
                  <a:pt x="120445" y="42964"/>
                  <a:pt x="111155" y="24385"/>
                </a:cubicBezTo>
                <a:cubicBezTo>
                  <a:pt x="104188" y="10451"/>
                  <a:pt x="103939" y="2489"/>
                  <a:pt x="110409" y="498"/>
                </a:cubicBezTo>
                <a:close/>
              </a:path>
            </a:pathLst>
          </a:custGeom>
          <a:solidFill>
            <a:srgbClr val="1C1C1C"/>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6085" dirty="0">
              <a:solidFill>
                <a:schemeClr val="bg1"/>
              </a:solidFill>
              <a:latin typeface="楷体" panose="02010609060101010101" pitchFamily="49" charset="-122"/>
              <a:ea typeface="楷体" panose="02010609060101010101" pitchFamily="49" charset="-122"/>
            </a:endParaRPr>
          </a:p>
        </p:txBody>
      </p:sp>
      <p:sp>
        <p:nvSpPr>
          <p:cNvPr id="125" name="文本框 124"/>
          <p:cNvSpPr txBox="1"/>
          <p:nvPr/>
        </p:nvSpPr>
        <p:spPr>
          <a:xfrm>
            <a:off x="724840" y="5570819"/>
            <a:ext cx="263802" cy="704362"/>
          </a:xfrm>
          <a:custGeom>
            <a:avLst/>
            <a:gdLst/>
            <a:ahLst/>
            <a:cxnLst/>
            <a:rect l="l" t="t" r="r" b="b"/>
            <a:pathLst>
              <a:path w="153711" h="410415">
                <a:moveTo>
                  <a:pt x="85548" y="0"/>
                </a:moveTo>
                <a:cubicBezTo>
                  <a:pt x="100828" y="0"/>
                  <a:pt x="117199" y="4365"/>
                  <a:pt x="134662" y="13096"/>
                </a:cubicBezTo>
                <a:cubicBezTo>
                  <a:pt x="152124" y="21828"/>
                  <a:pt x="157582" y="32196"/>
                  <a:pt x="151032" y="44201"/>
                </a:cubicBezTo>
                <a:cubicBezTo>
                  <a:pt x="144484" y="56207"/>
                  <a:pt x="141210" y="90586"/>
                  <a:pt x="141210" y="147339"/>
                </a:cubicBezTo>
                <a:cubicBezTo>
                  <a:pt x="141210" y="201910"/>
                  <a:pt x="142848" y="248294"/>
                  <a:pt x="146122" y="286494"/>
                </a:cubicBezTo>
                <a:cubicBezTo>
                  <a:pt x="149396" y="324693"/>
                  <a:pt x="141210" y="357981"/>
                  <a:pt x="121564" y="386357"/>
                </a:cubicBezTo>
                <a:cubicBezTo>
                  <a:pt x="101920" y="414734"/>
                  <a:pt x="86640" y="418008"/>
                  <a:pt x="75726" y="396180"/>
                </a:cubicBezTo>
                <a:cubicBezTo>
                  <a:pt x="64812" y="374352"/>
                  <a:pt x="46258" y="355252"/>
                  <a:pt x="20064" y="338881"/>
                </a:cubicBezTo>
                <a:cubicBezTo>
                  <a:pt x="-6130" y="322510"/>
                  <a:pt x="-6676" y="316507"/>
                  <a:pt x="18427" y="320873"/>
                </a:cubicBezTo>
                <a:cubicBezTo>
                  <a:pt x="43529" y="325239"/>
                  <a:pt x="62628" y="326876"/>
                  <a:pt x="75726" y="325784"/>
                </a:cubicBezTo>
                <a:cubicBezTo>
                  <a:pt x="88822" y="324693"/>
                  <a:pt x="95916" y="301773"/>
                  <a:pt x="97008" y="257026"/>
                </a:cubicBezTo>
                <a:cubicBezTo>
                  <a:pt x="98100" y="212278"/>
                  <a:pt x="97554" y="165893"/>
                  <a:pt x="95370" y="117871"/>
                </a:cubicBezTo>
                <a:cubicBezTo>
                  <a:pt x="93188" y="69850"/>
                  <a:pt x="87731" y="38199"/>
                  <a:pt x="79000" y="22919"/>
                </a:cubicBezTo>
                <a:cubicBezTo>
                  <a:pt x="70268" y="7639"/>
                  <a:pt x="72452" y="0"/>
                  <a:pt x="85548" y="0"/>
                </a:cubicBezTo>
                <a:close/>
              </a:path>
            </a:pathLst>
          </a:custGeom>
          <a:solidFill>
            <a:srgbClr val="202020"/>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126" name="文本框 125"/>
          <p:cNvSpPr txBox="1"/>
          <p:nvPr/>
        </p:nvSpPr>
        <p:spPr>
          <a:xfrm>
            <a:off x="2702386" y="5520087"/>
            <a:ext cx="365127" cy="827317"/>
          </a:xfrm>
          <a:custGeom>
            <a:avLst/>
            <a:gdLst/>
            <a:ahLst/>
            <a:cxnLst/>
            <a:rect l="l" t="t" r="r" b="b"/>
            <a:pathLst>
              <a:path w="186575" h="570361">
                <a:moveTo>
                  <a:pt x="110409" y="498"/>
                </a:moveTo>
                <a:cubicBezTo>
                  <a:pt x="112565" y="-166"/>
                  <a:pt x="115468" y="-166"/>
                  <a:pt x="119117" y="498"/>
                </a:cubicBezTo>
                <a:cubicBezTo>
                  <a:pt x="133715" y="3152"/>
                  <a:pt x="148976" y="8460"/>
                  <a:pt x="164901" y="16423"/>
                </a:cubicBezTo>
                <a:cubicBezTo>
                  <a:pt x="183479" y="24385"/>
                  <a:pt x="190115" y="33011"/>
                  <a:pt x="184806" y="42300"/>
                </a:cubicBezTo>
                <a:cubicBezTo>
                  <a:pt x="179498" y="51589"/>
                  <a:pt x="176181" y="82775"/>
                  <a:pt x="174854" y="135857"/>
                </a:cubicBezTo>
                <a:cubicBezTo>
                  <a:pt x="173527" y="188939"/>
                  <a:pt x="170872" y="240694"/>
                  <a:pt x="166891" y="291122"/>
                </a:cubicBezTo>
                <a:cubicBezTo>
                  <a:pt x="162910" y="341550"/>
                  <a:pt x="152957" y="389987"/>
                  <a:pt x="137033" y="436434"/>
                </a:cubicBezTo>
                <a:cubicBezTo>
                  <a:pt x="121108" y="482881"/>
                  <a:pt x="88595" y="521365"/>
                  <a:pt x="39494" y="551888"/>
                </a:cubicBezTo>
                <a:cubicBezTo>
                  <a:pt x="-9606" y="582410"/>
                  <a:pt x="-12924" y="575111"/>
                  <a:pt x="29542" y="529991"/>
                </a:cubicBezTo>
                <a:cubicBezTo>
                  <a:pt x="72007" y="484872"/>
                  <a:pt x="98548" y="429135"/>
                  <a:pt x="109165" y="362783"/>
                </a:cubicBezTo>
                <a:cubicBezTo>
                  <a:pt x="119781" y="296430"/>
                  <a:pt x="125089" y="244675"/>
                  <a:pt x="125089" y="207518"/>
                </a:cubicBezTo>
                <a:lnTo>
                  <a:pt x="125089" y="100027"/>
                </a:lnTo>
                <a:cubicBezTo>
                  <a:pt x="125089" y="68178"/>
                  <a:pt x="120445" y="42964"/>
                  <a:pt x="111155" y="24385"/>
                </a:cubicBezTo>
                <a:cubicBezTo>
                  <a:pt x="104188" y="10451"/>
                  <a:pt x="103939" y="2489"/>
                  <a:pt x="110409" y="498"/>
                </a:cubicBezTo>
                <a:close/>
              </a:path>
            </a:pathLst>
          </a:custGeom>
          <a:solidFill>
            <a:srgbClr val="1C1C1C"/>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6085" dirty="0">
              <a:solidFill>
                <a:schemeClr val="bg1"/>
              </a:solidFill>
              <a:latin typeface="楷体" panose="02010609060101010101" pitchFamily="49" charset="-122"/>
              <a:ea typeface="楷体" panose="02010609060101010101" pitchFamily="49" charset="-122"/>
            </a:endParaRPr>
          </a:p>
        </p:txBody>
      </p:sp>
      <p:sp>
        <p:nvSpPr>
          <p:cNvPr id="129" name="文本框 128"/>
          <p:cNvSpPr txBox="1"/>
          <p:nvPr/>
        </p:nvSpPr>
        <p:spPr>
          <a:xfrm>
            <a:off x="8878942" y="5562064"/>
            <a:ext cx="347474" cy="743364"/>
          </a:xfrm>
          <a:custGeom>
            <a:avLst/>
            <a:gdLst/>
            <a:ahLst/>
            <a:cxnLst/>
            <a:rect l="l" t="t" r="r" b="b"/>
            <a:pathLst>
              <a:path w="153711" h="410415">
                <a:moveTo>
                  <a:pt x="85548" y="0"/>
                </a:moveTo>
                <a:cubicBezTo>
                  <a:pt x="100828" y="0"/>
                  <a:pt x="117199" y="4365"/>
                  <a:pt x="134662" y="13096"/>
                </a:cubicBezTo>
                <a:cubicBezTo>
                  <a:pt x="152124" y="21828"/>
                  <a:pt x="157582" y="32196"/>
                  <a:pt x="151032" y="44201"/>
                </a:cubicBezTo>
                <a:cubicBezTo>
                  <a:pt x="144484" y="56207"/>
                  <a:pt x="141210" y="90586"/>
                  <a:pt x="141210" y="147339"/>
                </a:cubicBezTo>
                <a:cubicBezTo>
                  <a:pt x="141210" y="201910"/>
                  <a:pt x="142848" y="248294"/>
                  <a:pt x="146122" y="286494"/>
                </a:cubicBezTo>
                <a:cubicBezTo>
                  <a:pt x="149396" y="324693"/>
                  <a:pt x="141210" y="357981"/>
                  <a:pt x="121564" y="386357"/>
                </a:cubicBezTo>
                <a:cubicBezTo>
                  <a:pt x="101920" y="414734"/>
                  <a:pt x="86640" y="418008"/>
                  <a:pt x="75726" y="396180"/>
                </a:cubicBezTo>
                <a:cubicBezTo>
                  <a:pt x="64812" y="374352"/>
                  <a:pt x="46258" y="355252"/>
                  <a:pt x="20064" y="338881"/>
                </a:cubicBezTo>
                <a:cubicBezTo>
                  <a:pt x="-6130" y="322510"/>
                  <a:pt x="-6676" y="316507"/>
                  <a:pt x="18427" y="320873"/>
                </a:cubicBezTo>
                <a:cubicBezTo>
                  <a:pt x="43529" y="325239"/>
                  <a:pt x="62628" y="326876"/>
                  <a:pt x="75726" y="325784"/>
                </a:cubicBezTo>
                <a:cubicBezTo>
                  <a:pt x="88822" y="324693"/>
                  <a:pt x="95916" y="301773"/>
                  <a:pt x="97008" y="257026"/>
                </a:cubicBezTo>
                <a:cubicBezTo>
                  <a:pt x="98100" y="212278"/>
                  <a:pt x="97554" y="165893"/>
                  <a:pt x="95370" y="117871"/>
                </a:cubicBezTo>
                <a:cubicBezTo>
                  <a:pt x="93188" y="69850"/>
                  <a:pt x="87731" y="38199"/>
                  <a:pt x="79000" y="22919"/>
                </a:cubicBezTo>
                <a:cubicBezTo>
                  <a:pt x="70268" y="7639"/>
                  <a:pt x="72452" y="0"/>
                  <a:pt x="85548" y="0"/>
                </a:cubicBezTo>
                <a:close/>
              </a:path>
            </a:pathLst>
          </a:custGeom>
          <a:solidFill>
            <a:srgbClr val="1C1C1C"/>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130" name="文本框 129"/>
          <p:cNvSpPr txBox="1"/>
          <p:nvPr/>
        </p:nvSpPr>
        <p:spPr>
          <a:xfrm>
            <a:off x="10924426" y="5553976"/>
            <a:ext cx="329098" cy="745682"/>
          </a:xfrm>
          <a:custGeom>
            <a:avLst/>
            <a:gdLst/>
            <a:ahLst/>
            <a:cxnLst/>
            <a:rect l="l" t="t" r="r" b="b"/>
            <a:pathLst>
              <a:path w="186575" h="570361">
                <a:moveTo>
                  <a:pt x="110409" y="498"/>
                </a:moveTo>
                <a:cubicBezTo>
                  <a:pt x="112565" y="-166"/>
                  <a:pt x="115468" y="-166"/>
                  <a:pt x="119117" y="498"/>
                </a:cubicBezTo>
                <a:cubicBezTo>
                  <a:pt x="133715" y="3152"/>
                  <a:pt x="148976" y="8460"/>
                  <a:pt x="164901" y="16423"/>
                </a:cubicBezTo>
                <a:cubicBezTo>
                  <a:pt x="183479" y="24385"/>
                  <a:pt x="190115" y="33011"/>
                  <a:pt x="184806" y="42300"/>
                </a:cubicBezTo>
                <a:cubicBezTo>
                  <a:pt x="179498" y="51589"/>
                  <a:pt x="176181" y="82775"/>
                  <a:pt x="174854" y="135857"/>
                </a:cubicBezTo>
                <a:cubicBezTo>
                  <a:pt x="173527" y="188939"/>
                  <a:pt x="170872" y="240694"/>
                  <a:pt x="166891" y="291122"/>
                </a:cubicBezTo>
                <a:cubicBezTo>
                  <a:pt x="162910" y="341550"/>
                  <a:pt x="152957" y="389987"/>
                  <a:pt x="137033" y="436434"/>
                </a:cubicBezTo>
                <a:cubicBezTo>
                  <a:pt x="121108" y="482881"/>
                  <a:pt x="88595" y="521365"/>
                  <a:pt x="39494" y="551888"/>
                </a:cubicBezTo>
                <a:cubicBezTo>
                  <a:pt x="-9606" y="582410"/>
                  <a:pt x="-12924" y="575111"/>
                  <a:pt x="29542" y="529991"/>
                </a:cubicBezTo>
                <a:cubicBezTo>
                  <a:pt x="72007" y="484872"/>
                  <a:pt x="98548" y="429135"/>
                  <a:pt x="109165" y="362783"/>
                </a:cubicBezTo>
                <a:cubicBezTo>
                  <a:pt x="119781" y="296430"/>
                  <a:pt x="125089" y="244675"/>
                  <a:pt x="125089" y="207518"/>
                </a:cubicBezTo>
                <a:lnTo>
                  <a:pt x="125089" y="100027"/>
                </a:lnTo>
                <a:cubicBezTo>
                  <a:pt x="125089" y="68178"/>
                  <a:pt x="120445" y="42964"/>
                  <a:pt x="111155" y="24385"/>
                </a:cubicBezTo>
                <a:cubicBezTo>
                  <a:pt x="104188" y="10451"/>
                  <a:pt x="103939" y="2489"/>
                  <a:pt x="110409" y="498"/>
                </a:cubicBezTo>
                <a:close/>
              </a:path>
            </a:pathLst>
          </a:custGeom>
          <a:solidFill>
            <a:srgbClr val="1E1E1E"/>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6085" dirty="0">
              <a:solidFill>
                <a:schemeClr val="bg1"/>
              </a:solidFill>
              <a:latin typeface="楷体" panose="02010609060101010101" pitchFamily="49" charset="-122"/>
              <a:ea typeface="楷体" panose="02010609060101010101" pitchFamily="49" charset="-122"/>
            </a:endParaRPr>
          </a:p>
        </p:txBody>
      </p:sp>
      <p:sp>
        <p:nvSpPr>
          <p:cNvPr id="131" name="任意多边形 130"/>
          <p:cNvSpPr/>
          <p:nvPr/>
        </p:nvSpPr>
        <p:spPr>
          <a:xfrm>
            <a:off x="4877441" y="5520087"/>
            <a:ext cx="340944" cy="714661"/>
          </a:xfrm>
          <a:custGeom>
            <a:avLst/>
            <a:gdLst>
              <a:gd name="connsiteX0" fmla="*/ 14172 w 435794"/>
              <a:gd name="connsiteY0" fmla="*/ 17 h 730402"/>
              <a:gd name="connsiteX1" fmla="*/ 61722 w 435794"/>
              <a:gd name="connsiteY1" fmla="*/ 12966 h 730402"/>
              <a:gd name="connsiteX2" fmla="*/ 135541 w 435794"/>
              <a:gd name="connsiteY2" fmla="*/ 77259 h 730402"/>
              <a:gd name="connsiteX3" fmla="*/ 116491 w 435794"/>
              <a:gd name="connsiteY3" fmla="*/ 191559 h 730402"/>
              <a:gd name="connsiteX4" fmla="*/ 109347 w 435794"/>
              <a:gd name="connsiteY4" fmla="*/ 384441 h 730402"/>
              <a:gd name="connsiteX5" fmla="*/ 226028 w 435794"/>
              <a:gd name="connsiteY5" fmla="*/ 358247 h 730402"/>
              <a:gd name="connsiteX6" fmla="*/ 318897 w 435794"/>
              <a:gd name="connsiteY6" fmla="*/ 332053 h 730402"/>
              <a:gd name="connsiteX7" fmla="*/ 414147 w 435794"/>
              <a:gd name="connsiteY7" fmla="*/ 336816 h 730402"/>
              <a:gd name="connsiteX8" fmla="*/ 404622 w 435794"/>
              <a:gd name="connsiteY8" fmla="*/ 379678 h 730402"/>
              <a:gd name="connsiteX9" fmla="*/ 259366 w 435794"/>
              <a:gd name="connsiteY9" fmla="*/ 413016 h 730402"/>
              <a:gd name="connsiteX10" fmla="*/ 109347 w 435794"/>
              <a:gd name="connsiteY10" fmla="*/ 422541 h 730402"/>
              <a:gd name="connsiteX11" fmla="*/ 102203 w 435794"/>
              <a:gd name="connsiteY11" fmla="*/ 674358 h 730402"/>
              <a:gd name="connsiteX12" fmla="*/ 101170 w 435794"/>
              <a:gd name="connsiteY12" fmla="*/ 730402 h 730402"/>
              <a:gd name="connsiteX13" fmla="*/ 42672 w 435794"/>
              <a:gd name="connsiteY13" fmla="*/ 730402 h 730402"/>
              <a:gd name="connsiteX14" fmla="*/ 42672 w 435794"/>
              <a:gd name="connsiteY14" fmla="*/ 293953 h 730402"/>
              <a:gd name="connsiteX15" fmla="*/ 9335 w 435794"/>
              <a:gd name="connsiteY15" fmla="*/ 32016 h 730402"/>
              <a:gd name="connsiteX16" fmla="*/ 14172 w 435794"/>
              <a:gd name="connsiteY16" fmla="*/ 17 h 73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5794" h="730402">
                <a:moveTo>
                  <a:pt x="14172" y="17"/>
                </a:moveTo>
                <a:cubicBezTo>
                  <a:pt x="24441" y="315"/>
                  <a:pt x="40291" y="4631"/>
                  <a:pt x="61722" y="12966"/>
                </a:cubicBezTo>
                <a:cubicBezTo>
                  <a:pt x="118872" y="35191"/>
                  <a:pt x="143478" y="56622"/>
                  <a:pt x="135541" y="77259"/>
                </a:cubicBezTo>
                <a:cubicBezTo>
                  <a:pt x="127603" y="97897"/>
                  <a:pt x="121253" y="135997"/>
                  <a:pt x="116491" y="191559"/>
                </a:cubicBezTo>
                <a:cubicBezTo>
                  <a:pt x="111728" y="247122"/>
                  <a:pt x="109347" y="311416"/>
                  <a:pt x="109347" y="384441"/>
                </a:cubicBezTo>
                <a:cubicBezTo>
                  <a:pt x="156972" y="374916"/>
                  <a:pt x="195866" y="366184"/>
                  <a:pt x="226028" y="358247"/>
                </a:cubicBezTo>
                <a:cubicBezTo>
                  <a:pt x="256191" y="350309"/>
                  <a:pt x="287147" y="341578"/>
                  <a:pt x="318897" y="332053"/>
                </a:cubicBezTo>
                <a:cubicBezTo>
                  <a:pt x="350647" y="322528"/>
                  <a:pt x="382397" y="324116"/>
                  <a:pt x="414147" y="336816"/>
                </a:cubicBezTo>
                <a:cubicBezTo>
                  <a:pt x="445897" y="349516"/>
                  <a:pt x="442722" y="363803"/>
                  <a:pt x="404622" y="379678"/>
                </a:cubicBezTo>
                <a:cubicBezTo>
                  <a:pt x="366522" y="395553"/>
                  <a:pt x="318103" y="406666"/>
                  <a:pt x="259366" y="413016"/>
                </a:cubicBezTo>
                <a:cubicBezTo>
                  <a:pt x="200628" y="419366"/>
                  <a:pt x="150622" y="422541"/>
                  <a:pt x="109347" y="422541"/>
                </a:cubicBezTo>
                <a:cubicBezTo>
                  <a:pt x="106966" y="472547"/>
                  <a:pt x="104585" y="556486"/>
                  <a:pt x="102203" y="674358"/>
                </a:cubicBezTo>
                <a:lnTo>
                  <a:pt x="101170" y="730402"/>
                </a:lnTo>
                <a:lnTo>
                  <a:pt x="42672" y="730402"/>
                </a:lnTo>
                <a:lnTo>
                  <a:pt x="42672" y="293953"/>
                </a:lnTo>
                <a:cubicBezTo>
                  <a:pt x="42672" y="154253"/>
                  <a:pt x="31560" y="66941"/>
                  <a:pt x="9335" y="32016"/>
                </a:cubicBezTo>
                <a:cubicBezTo>
                  <a:pt x="-4556" y="10187"/>
                  <a:pt x="-2944" y="-479"/>
                  <a:pt x="14172" y="17"/>
                </a:cubicBezTo>
                <a:close/>
              </a:path>
            </a:pathLst>
          </a:cu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70"/>
          </a:p>
        </p:txBody>
      </p:sp>
      <p:sp>
        <p:nvSpPr>
          <p:cNvPr id="132" name="文本框 131"/>
          <p:cNvSpPr txBox="1"/>
          <p:nvPr/>
        </p:nvSpPr>
        <p:spPr>
          <a:xfrm>
            <a:off x="10715283" y="4734869"/>
            <a:ext cx="772168" cy="159146"/>
          </a:xfrm>
          <a:custGeom>
            <a:avLst/>
            <a:gdLst/>
            <a:ahLst/>
            <a:cxnLst/>
            <a:rect l="l" t="t" r="r" b="b"/>
            <a:pathLst>
              <a:path w="615732" h="217282">
                <a:moveTo>
                  <a:pt x="515445" y="30"/>
                </a:moveTo>
                <a:cubicBezTo>
                  <a:pt x="533658" y="643"/>
                  <a:pt x="555862" y="10773"/>
                  <a:pt x="582055" y="30418"/>
                </a:cubicBezTo>
                <a:cubicBezTo>
                  <a:pt x="621346" y="54429"/>
                  <a:pt x="626257" y="68618"/>
                  <a:pt x="596789" y="72983"/>
                </a:cubicBezTo>
                <a:cubicBezTo>
                  <a:pt x="567321" y="77349"/>
                  <a:pt x="536762" y="90991"/>
                  <a:pt x="505111" y="113911"/>
                </a:cubicBezTo>
                <a:cubicBezTo>
                  <a:pt x="473461" y="136830"/>
                  <a:pt x="464183" y="133556"/>
                  <a:pt x="477280" y="104088"/>
                </a:cubicBezTo>
                <a:cubicBezTo>
                  <a:pt x="490377" y="74620"/>
                  <a:pt x="495289" y="57703"/>
                  <a:pt x="492014" y="53338"/>
                </a:cubicBezTo>
                <a:cubicBezTo>
                  <a:pt x="488740" y="48972"/>
                  <a:pt x="464729" y="50064"/>
                  <a:pt x="419982" y="56612"/>
                </a:cubicBezTo>
                <a:cubicBezTo>
                  <a:pt x="375234" y="63160"/>
                  <a:pt x="333215" y="69709"/>
                  <a:pt x="293924" y="76257"/>
                </a:cubicBezTo>
                <a:cubicBezTo>
                  <a:pt x="254633" y="82806"/>
                  <a:pt x="178235" y="93720"/>
                  <a:pt x="64729" y="109000"/>
                </a:cubicBezTo>
                <a:cubicBezTo>
                  <a:pt x="66912" y="126462"/>
                  <a:pt x="62546" y="149382"/>
                  <a:pt x="51632" y="177758"/>
                </a:cubicBezTo>
                <a:cubicBezTo>
                  <a:pt x="40718" y="206135"/>
                  <a:pt x="27621" y="219232"/>
                  <a:pt x="12341" y="217049"/>
                </a:cubicBezTo>
                <a:cubicBezTo>
                  <a:pt x="-2938" y="193038"/>
                  <a:pt x="-4030" y="169573"/>
                  <a:pt x="9067" y="146653"/>
                </a:cubicBezTo>
                <a:cubicBezTo>
                  <a:pt x="22164" y="123734"/>
                  <a:pt x="29804" y="100268"/>
                  <a:pt x="31987" y="76257"/>
                </a:cubicBezTo>
                <a:cubicBezTo>
                  <a:pt x="34170" y="56612"/>
                  <a:pt x="39081" y="47881"/>
                  <a:pt x="46721" y="50064"/>
                </a:cubicBezTo>
                <a:cubicBezTo>
                  <a:pt x="54361" y="52246"/>
                  <a:pt x="60363" y="64252"/>
                  <a:pt x="64729" y="86080"/>
                </a:cubicBezTo>
                <a:cubicBezTo>
                  <a:pt x="82192" y="86080"/>
                  <a:pt x="112751" y="82260"/>
                  <a:pt x="156407" y="74620"/>
                </a:cubicBezTo>
                <a:cubicBezTo>
                  <a:pt x="200064" y="66980"/>
                  <a:pt x="249177" y="58249"/>
                  <a:pt x="303747" y="48426"/>
                </a:cubicBezTo>
                <a:cubicBezTo>
                  <a:pt x="358317" y="38604"/>
                  <a:pt x="399245" y="30418"/>
                  <a:pt x="426530" y="23870"/>
                </a:cubicBezTo>
                <a:cubicBezTo>
                  <a:pt x="453816" y="17321"/>
                  <a:pt x="477826" y="10227"/>
                  <a:pt x="498563" y="2587"/>
                </a:cubicBezTo>
                <a:cubicBezTo>
                  <a:pt x="503747" y="677"/>
                  <a:pt x="509375" y="-175"/>
                  <a:pt x="515445" y="30"/>
                </a:cubicBezTo>
                <a:close/>
              </a:path>
            </a:pathLst>
          </a:custGeom>
          <a:solidFill>
            <a:srgbClr val="373737"/>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133" name="文本框 132"/>
          <p:cNvSpPr txBox="1"/>
          <p:nvPr/>
        </p:nvSpPr>
        <p:spPr>
          <a:xfrm>
            <a:off x="10979850" y="3632331"/>
            <a:ext cx="206931" cy="275143"/>
          </a:xfrm>
          <a:custGeom>
            <a:avLst/>
            <a:gdLst/>
            <a:ahLst/>
            <a:cxnLst/>
            <a:rect l="l" t="t" r="r" b="b"/>
            <a:pathLst>
              <a:path w="142912" h="145156">
                <a:moveTo>
                  <a:pt x="8705" y="10"/>
                </a:moveTo>
                <a:cubicBezTo>
                  <a:pt x="16430" y="-195"/>
                  <a:pt x="29298" y="2977"/>
                  <a:pt x="47306" y="9525"/>
                </a:cubicBezTo>
                <a:cubicBezTo>
                  <a:pt x="95327" y="26988"/>
                  <a:pt x="124249" y="46633"/>
                  <a:pt x="134072" y="68461"/>
                </a:cubicBezTo>
                <a:cubicBezTo>
                  <a:pt x="143895" y="90290"/>
                  <a:pt x="145532" y="111572"/>
                  <a:pt x="138984" y="132309"/>
                </a:cubicBezTo>
                <a:cubicBezTo>
                  <a:pt x="132435" y="153045"/>
                  <a:pt x="116064" y="148680"/>
                  <a:pt x="89870" y="119212"/>
                </a:cubicBezTo>
                <a:cubicBezTo>
                  <a:pt x="63676" y="89744"/>
                  <a:pt x="38028" y="59730"/>
                  <a:pt x="12926" y="29171"/>
                </a:cubicBezTo>
                <a:cubicBezTo>
                  <a:pt x="-2763" y="10071"/>
                  <a:pt x="-4170" y="351"/>
                  <a:pt x="8705" y="10"/>
                </a:cubicBezTo>
                <a:close/>
              </a:path>
            </a:pathLst>
          </a:custGeom>
          <a:solidFill>
            <a:srgbClr val="181818"/>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136" name="文本框 135"/>
          <p:cNvSpPr txBox="1"/>
          <p:nvPr/>
        </p:nvSpPr>
        <p:spPr>
          <a:xfrm>
            <a:off x="6878161" y="3427516"/>
            <a:ext cx="256465" cy="684772"/>
          </a:xfrm>
          <a:custGeom>
            <a:avLst/>
            <a:gdLst/>
            <a:ahLst/>
            <a:cxnLst/>
            <a:rect l="l" t="t" r="r" b="b"/>
            <a:pathLst>
              <a:path w="153711" h="410415">
                <a:moveTo>
                  <a:pt x="85548" y="0"/>
                </a:moveTo>
                <a:cubicBezTo>
                  <a:pt x="100828" y="0"/>
                  <a:pt x="117199" y="4365"/>
                  <a:pt x="134662" y="13096"/>
                </a:cubicBezTo>
                <a:cubicBezTo>
                  <a:pt x="152124" y="21828"/>
                  <a:pt x="157582" y="32196"/>
                  <a:pt x="151032" y="44201"/>
                </a:cubicBezTo>
                <a:cubicBezTo>
                  <a:pt x="144484" y="56207"/>
                  <a:pt x="141210" y="90586"/>
                  <a:pt x="141210" y="147339"/>
                </a:cubicBezTo>
                <a:cubicBezTo>
                  <a:pt x="141210" y="201910"/>
                  <a:pt x="142848" y="248294"/>
                  <a:pt x="146122" y="286494"/>
                </a:cubicBezTo>
                <a:cubicBezTo>
                  <a:pt x="149396" y="324693"/>
                  <a:pt x="141210" y="357981"/>
                  <a:pt x="121564" y="386357"/>
                </a:cubicBezTo>
                <a:cubicBezTo>
                  <a:pt x="101920" y="414734"/>
                  <a:pt x="86640" y="418008"/>
                  <a:pt x="75726" y="396180"/>
                </a:cubicBezTo>
                <a:cubicBezTo>
                  <a:pt x="64812" y="374352"/>
                  <a:pt x="46258" y="355252"/>
                  <a:pt x="20064" y="338881"/>
                </a:cubicBezTo>
                <a:cubicBezTo>
                  <a:pt x="-6130" y="322510"/>
                  <a:pt x="-6676" y="316507"/>
                  <a:pt x="18427" y="320873"/>
                </a:cubicBezTo>
                <a:cubicBezTo>
                  <a:pt x="43529" y="325239"/>
                  <a:pt x="62628" y="326876"/>
                  <a:pt x="75726" y="325784"/>
                </a:cubicBezTo>
                <a:cubicBezTo>
                  <a:pt x="88822" y="324693"/>
                  <a:pt x="95916" y="301773"/>
                  <a:pt x="97008" y="257026"/>
                </a:cubicBezTo>
                <a:cubicBezTo>
                  <a:pt x="98100" y="212278"/>
                  <a:pt x="97554" y="165893"/>
                  <a:pt x="95370" y="117871"/>
                </a:cubicBezTo>
                <a:cubicBezTo>
                  <a:pt x="93188" y="69850"/>
                  <a:pt x="87731" y="38199"/>
                  <a:pt x="79000" y="22919"/>
                </a:cubicBezTo>
                <a:cubicBezTo>
                  <a:pt x="70268" y="7639"/>
                  <a:pt x="72452" y="0"/>
                  <a:pt x="85548" y="0"/>
                </a:cubicBezTo>
                <a:close/>
              </a:path>
            </a:pathLst>
          </a:custGeom>
          <a:solidFill>
            <a:srgbClr val="1F1F1F"/>
          </a:solidFill>
          <a:ln>
            <a:noFill/>
          </a:ln>
          <a:effectLst/>
        </p:spPr>
        <p:txBody>
          <a:bodyPr rot="0" spcFirstLastPara="0" vertOverflow="overflow" horzOverflow="overflow" vert="horz" wrap="square" lIns="69570" tIns="34785" rIns="69570" bIns="34785" numCol="1" spcCol="0" rtlCol="0" fromWordArt="0" anchor="t" anchorCtr="0" forceAA="0" compatLnSpc="1">
            <a:noAutofit/>
          </a:bodyPr>
          <a:lstStyle/>
          <a:p>
            <a:endParaRPr lang="zh-CN" altLang="en-US" sz="5020" dirty="0">
              <a:solidFill>
                <a:schemeClr val="bg1"/>
              </a:solidFill>
              <a:latin typeface="楷体" panose="02010609060101010101" pitchFamily="49" charset="-122"/>
              <a:ea typeface="楷体" panose="02010609060101010101" pitchFamily="49" charset="-122"/>
            </a:endParaRPr>
          </a:p>
        </p:txBody>
      </p:sp>
      <p:sp>
        <p:nvSpPr>
          <p:cNvPr id="2" name="矩形 1"/>
          <p:cNvSpPr/>
          <p:nvPr/>
        </p:nvSpPr>
        <p:spPr>
          <a:xfrm>
            <a:off x="0" y="0"/>
            <a:ext cx="12191999" cy="6857999"/>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687254" y="50033"/>
            <a:ext cx="6817492" cy="6817492"/>
          </a:xfrm>
          <a:prstGeom prst="ellipse">
            <a:avLst/>
          </a:prstGeom>
          <a:blipFill dpi="0" rotWithShape="1">
            <a:blip r:embed="rId3">
              <a:alphaModFix amt="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2055221" y="1711000"/>
            <a:ext cx="8081559" cy="3436001"/>
            <a:chOff x="1843264" y="1599657"/>
            <a:chExt cx="8081559" cy="3436001"/>
          </a:xfrm>
        </p:grpSpPr>
        <p:sp>
          <p:nvSpPr>
            <p:cNvPr id="140" name="文本框 139"/>
            <p:cNvSpPr txBox="1"/>
            <p:nvPr/>
          </p:nvSpPr>
          <p:spPr>
            <a:xfrm>
              <a:off x="2958746" y="2644103"/>
              <a:ext cx="6803929" cy="1638910"/>
            </a:xfrm>
            <a:prstGeom prst="rect">
              <a:avLst/>
            </a:prstGeom>
            <a:noFill/>
          </p:spPr>
          <p:txBody>
            <a:bodyPr wrap="square" rtlCol="0">
              <a:spAutoFit/>
            </a:bodyPr>
            <a:lstStyle/>
            <a:p>
              <a:pPr algn="dist"/>
              <a:r>
                <a:rPr lang="zh-CN" altLang="en-US" sz="3350" dirty="0">
                  <a:solidFill>
                    <a:schemeClr val="bg1"/>
                  </a:solidFill>
                  <a:latin typeface="楷体" panose="02010609060101010101" pitchFamily="49" charset="-122"/>
                  <a:ea typeface="楷体" panose="02010609060101010101" pitchFamily="49" charset="-122"/>
                </a:rPr>
                <a:t>凡有的，还要加倍给他叫他多余；没有的，连他所有的也要夺</a:t>
              </a:r>
              <a:r>
                <a:rPr lang="zh-CN" altLang="en-US" sz="3350" dirty="0" smtClean="0">
                  <a:solidFill>
                    <a:schemeClr val="bg1"/>
                  </a:solidFill>
                  <a:latin typeface="楷体" panose="02010609060101010101" pitchFamily="49" charset="-122"/>
                  <a:ea typeface="楷体" panose="02010609060101010101" pitchFamily="49" charset="-122"/>
                </a:rPr>
                <a:t>过来。</a:t>
              </a:r>
              <a:endParaRPr lang="en-US" altLang="zh-CN" sz="3350" dirty="0" smtClean="0">
                <a:solidFill>
                  <a:schemeClr val="bg1"/>
                </a:solidFill>
                <a:latin typeface="楷体" panose="02010609060101010101" pitchFamily="49" charset="-122"/>
                <a:ea typeface="楷体" panose="02010609060101010101" pitchFamily="49" charset="-122"/>
              </a:endParaRPr>
            </a:p>
            <a:p>
              <a:pPr algn="r"/>
              <a:r>
                <a:rPr lang="en-US" altLang="zh-CN" sz="3350" dirty="0">
                  <a:solidFill>
                    <a:schemeClr val="bg1"/>
                  </a:solidFill>
                  <a:latin typeface="楷体" panose="02010609060101010101" pitchFamily="49" charset="-122"/>
                  <a:ea typeface="楷体" panose="02010609060101010101" pitchFamily="49" charset="-122"/>
                </a:rPr>
                <a:t>--《</a:t>
              </a:r>
              <a:r>
                <a:rPr lang="zh-CN" altLang="en-US" sz="3350" dirty="0">
                  <a:solidFill>
                    <a:schemeClr val="bg1"/>
                  </a:solidFill>
                  <a:latin typeface="楷体" panose="02010609060101010101" pitchFamily="49" charset="-122"/>
                  <a:ea typeface="楷体" panose="02010609060101010101" pitchFamily="49" charset="-122"/>
                </a:rPr>
                <a:t>新约</a:t>
              </a:r>
              <a:r>
                <a:rPr lang="en-US" altLang="zh-CN" sz="3350" dirty="0">
                  <a:solidFill>
                    <a:schemeClr val="bg1"/>
                  </a:solidFill>
                  <a:latin typeface="楷体" panose="02010609060101010101" pitchFamily="49" charset="-122"/>
                  <a:ea typeface="楷体" panose="02010609060101010101" pitchFamily="49" charset="-122"/>
                </a:rPr>
                <a:t>·</a:t>
              </a:r>
              <a:r>
                <a:rPr lang="zh-CN" altLang="en-US" sz="3350" dirty="0">
                  <a:solidFill>
                    <a:schemeClr val="bg1"/>
                  </a:solidFill>
                  <a:latin typeface="楷体" panose="02010609060101010101" pitchFamily="49" charset="-122"/>
                  <a:ea typeface="楷体" panose="02010609060101010101" pitchFamily="49" charset="-122"/>
                </a:rPr>
                <a:t>马太福音</a:t>
              </a:r>
              <a:r>
                <a:rPr lang="en-US" altLang="zh-CN" sz="3350" dirty="0">
                  <a:solidFill>
                    <a:schemeClr val="bg1"/>
                  </a:solidFill>
                  <a:latin typeface="楷体" panose="02010609060101010101" pitchFamily="49" charset="-122"/>
                  <a:ea typeface="楷体" panose="02010609060101010101" pitchFamily="49" charset="-122"/>
                </a:rPr>
                <a:t>》</a:t>
              </a:r>
              <a:endParaRPr lang="zh-CN" altLang="en-US" sz="3350" dirty="0" smtClean="0">
                <a:solidFill>
                  <a:schemeClr val="bg1"/>
                </a:solidFill>
                <a:latin typeface="楷体" panose="02010609060101010101" pitchFamily="49" charset="-122"/>
                <a:ea typeface="楷体" panose="02010609060101010101" pitchFamily="49" charset="-122"/>
              </a:endParaRPr>
            </a:p>
          </p:txBody>
        </p:sp>
        <p:cxnSp>
          <p:nvCxnSpPr>
            <p:cNvPr id="4" name="直接连接符 3"/>
            <p:cNvCxnSpPr/>
            <p:nvPr/>
          </p:nvCxnSpPr>
          <p:spPr>
            <a:xfrm>
              <a:off x="1843264" y="2192103"/>
              <a:ext cx="3289167" cy="0"/>
            </a:xfrm>
            <a:prstGeom prst="line">
              <a:avLst/>
            </a:prstGeom>
            <a:ln w="38100">
              <a:gradFill>
                <a:gsLst>
                  <a:gs pos="0">
                    <a:schemeClr val="accent3">
                      <a:alpha val="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55" name="quotation-marks_897"/>
            <p:cNvSpPr>
              <a:spLocks noChangeAspect="1"/>
            </p:cNvSpPr>
            <p:nvPr/>
          </p:nvSpPr>
          <p:spPr bwMode="auto">
            <a:xfrm>
              <a:off x="5550978" y="1599657"/>
              <a:ext cx="722312" cy="618836"/>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3">
                <a:alpha val="90000"/>
              </a:schemeClr>
            </a:solidFill>
            <a:ln>
              <a:noFill/>
            </a:ln>
          </p:spPr>
        </p:sp>
        <p:cxnSp>
          <p:nvCxnSpPr>
            <p:cNvPr id="57" name="直接连接符 56"/>
            <p:cNvCxnSpPr/>
            <p:nvPr/>
          </p:nvCxnSpPr>
          <p:spPr>
            <a:xfrm flipH="1">
              <a:off x="6635656" y="2196918"/>
              <a:ext cx="3289167" cy="0"/>
            </a:xfrm>
            <a:prstGeom prst="line">
              <a:avLst/>
            </a:prstGeom>
            <a:ln w="38100">
              <a:gradFill>
                <a:gsLst>
                  <a:gs pos="0">
                    <a:schemeClr val="accent3">
                      <a:alpha val="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843264" y="4427236"/>
              <a:ext cx="3289167" cy="0"/>
            </a:xfrm>
            <a:prstGeom prst="line">
              <a:avLst/>
            </a:prstGeom>
            <a:ln w="38100">
              <a:gradFill>
                <a:gsLst>
                  <a:gs pos="0">
                    <a:schemeClr val="accent3">
                      <a:alpha val="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6635656" y="4432051"/>
              <a:ext cx="3289167" cy="0"/>
            </a:xfrm>
            <a:prstGeom prst="line">
              <a:avLst/>
            </a:prstGeom>
            <a:ln w="38100">
              <a:gradFill>
                <a:gsLst>
                  <a:gs pos="0">
                    <a:schemeClr val="accent3">
                      <a:alpha val="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66" name="quotation-marks_897"/>
            <p:cNvSpPr>
              <a:spLocks noChangeAspect="1"/>
            </p:cNvSpPr>
            <p:nvPr/>
          </p:nvSpPr>
          <p:spPr bwMode="auto">
            <a:xfrm rot="10800000">
              <a:off x="5550978" y="4416822"/>
              <a:ext cx="722312" cy="618836"/>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3">
                <a:alpha val="90000"/>
              </a:schemeClr>
            </a:solidFill>
            <a:ln>
              <a:noFill/>
            </a:ln>
          </p:spPr>
        </p:sp>
      </p:grpSp>
    </p:spTree>
    <p:extLst>
      <p:ext uri="{BB962C8B-B14F-4D97-AF65-F5344CB8AC3E}">
        <p14:creationId xmlns:p14="http://schemas.microsoft.com/office/powerpoint/2010/main" val="93305219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smtClean="0"/>
              <a:t>背景</a:t>
            </a:r>
            <a:endParaRPr lang="zh-CN" altLang="en-US" dirty="0"/>
          </a:p>
        </p:txBody>
      </p:sp>
      <p:sp>
        <p:nvSpPr>
          <p:cNvPr id="15" name="圆角矩形 14"/>
          <p:cNvSpPr/>
          <p:nvPr/>
        </p:nvSpPr>
        <p:spPr>
          <a:xfrm>
            <a:off x="879492" y="1485393"/>
            <a:ext cx="2973450" cy="4209278"/>
          </a:xfrm>
          <a:prstGeom prst="roundRect">
            <a:avLst>
              <a:gd name="adj" fmla="val 0"/>
            </a:avLst>
          </a:prstGeom>
          <a:solidFill>
            <a:schemeClr val="accent2">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6" name="文本框 15"/>
          <p:cNvSpPr txBox="1"/>
          <p:nvPr/>
        </p:nvSpPr>
        <p:spPr>
          <a:xfrm>
            <a:off x="1053869" y="1994718"/>
            <a:ext cx="2669634" cy="2613023"/>
          </a:xfrm>
          <a:prstGeom prst="rect">
            <a:avLst/>
          </a:prstGeom>
          <a:noFill/>
        </p:spPr>
        <p:txBody>
          <a:bodyPr wrap="square" rtlCol="0">
            <a:spAutoFit/>
          </a:bodyPr>
          <a:lstStyle/>
          <a:p>
            <a:pPr algn="just" hangingPunct="0">
              <a:lnSpc>
                <a:spcPct val="130000"/>
              </a:lnSpc>
            </a:pPr>
            <a:r>
              <a:rPr lang="zh-CN" altLang="en-US" spc="100" dirty="0">
                <a:solidFill>
                  <a:schemeClr val="bg1"/>
                </a:solidFill>
              </a:rPr>
              <a:t>任何个体、群体或地区，在某一个方面（如金钱、名誉、地位等）获得成功和进步，就会产生一种积累优势，就会有更多的机会取得更大的成功和进步。</a:t>
            </a:r>
          </a:p>
        </p:txBody>
      </p:sp>
      <p:sp>
        <p:nvSpPr>
          <p:cNvPr id="19" name="文本框 18"/>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grpSp>
        <p:nvGrpSpPr>
          <p:cNvPr id="21" name="组合 20"/>
          <p:cNvGrpSpPr/>
          <p:nvPr/>
        </p:nvGrpSpPr>
        <p:grpSpPr>
          <a:xfrm>
            <a:off x="4369474" y="1361701"/>
            <a:ext cx="7230560" cy="1034345"/>
            <a:chOff x="4369474" y="1376215"/>
            <a:chExt cx="7230560" cy="1034345"/>
          </a:xfrm>
        </p:grpSpPr>
        <p:grpSp>
          <p:nvGrpSpPr>
            <p:cNvPr id="6" name="组合 5"/>
            <p:cNvGrpSpPr/>
            <p:nvPr/>
          </p:nvGrpSpPr>
          <p:grpSpPr>
            <a:xfrm>
              <a:off x="4369474" y="1376215"/>
              <a:ext cx="7230560" cy="1034345"/>
              <a:chOff x="4369474" y="1376215"/>
              <a:chExt cx="7053198" cy="1034345"/>
            </a:xfrm>
          </p:grpSpPr>
          <p:sp>
            <p:nvSpPr>
              <p:cNvPr id="7" name="文本框 6"/>
              <p:cNvSpPr txBox="1"/>
              <p:nvPr/>
            </p:nvSpPr>
            <p:spPr>
              <a:xfrm>
                <a:off x="4369474" y="1376215"/>
                <a:ext cx="2506083" cy="525657"/>
              </a:xfrm>
              <a:prstGeom prst="rect">
                <a:avLst/>
              </a:prstGeom>
              <a:noFill/>
            </p:spPr>
            <p:txBody>
              <a:bodyPr wrap="square" rtlCol="0">
                <a:spAutoFit/>
              </a:bodyPr>
              <a:lstStyle/>
              <a:p>
                <a:pPr>
                  <a:lnSpc>
                    <a:spcPct val="130000"/>
                  </a:lnSpc>
                </a:pPr>
                <a:r>
                  <a:rPr lang="zh-CN" altLang="en-US" sz="2400" spc="100" dirty="0">
                    <a:latin typeface="+mj-ea"/>
                    <a:ea typeface="+mj-ea"/>
                  </a:rPr>
                  <a:t>马太效应</a:t>
                </a:r>
                <a:endParaRPr lang="zh-CN" altLang="en-US" sz="2400" spc="100" dirty="0" smtClean="0">
                  <a:latin typeface="+mj-ea"/>
                  <a:ea typeface="+mj-ea"/>
                </a:endParaRPr>
              </a:p>
            </p:txBody>
          </p:sp>
          <p:sp>
            <p:nvSpPr>
              <p:cNvPr id="8" name="文本框 7"/>
              <p:cNvSpPr txBox="1"/>
              <p:nvPr/>
            </p:nvSpPr>
            <p:spPr>
              <a:xfrm>
                <a:off x="4378766" y="2009232"/>
                <a:ext cx="7043906" cy="401328"/>
              </a:xfrm>
              <a:prstGeom prst="rect">
                <a:avLst/>
              </a:prstGeom>
              <a:noFill/>
            </p:spPr>
            <p:txBody>
              <a:bodyPr wrap="square" rtlCol="0">
                <a:spAutoFit/>
              </a:bodyPr>
              <a:lstStyle/>
              <a:p>
                <a:pPr>
                  <a:lnSpc>
                    <a:spcPct val="130000"/>
                  </a:lnSpc>
                </a:pPr>
                <a:r>
                  <a:rPr lang="zh-CN" altLang="en-US" spc="100" dirty="0">
                    <a:latin typeface="+mn-ea"/>
                  </a:rPr>
                  <a:t>反映当今社会中存在的一个普遍现象，即赢家通吃，富者越富。</a:t>
                </a:r>
              </a:p>
            </p:txBody>
          </p:sp>
        </p:grpSp>
        <p:cxnSp>
          <p:nvCxnSpPr>
            <p:cNvPr id="3" name="直接连接符 2"/>
            <p:cNvCxnSpPr/>
            <p:nvPr/>
          </p:nvCxnSpPr>
          <p:spPr>
            <a:xfrm>
              <a:off x="4470400" y="1901872"/>
              <a:ext cx="12319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4369473" y="2513727"/>
            <a:ext cx="7230561" cy="2165744"/>
            <a:chOff x="4369473" y="1376215"/>
            <a:chExt cx="7230561" cy="2165744"/>
          </a:xfrm>
        </p:grpSpPr>
        <p:grpSp>
          <p:nvGrpSpPr>
            <p:cNvPr id="23" name="组合 22"/>
            <p:cNvGrpSpPr/>
            <p:nvPr/>
          </p:nvGrpSpPr>
          <p:grpSpPr>
            <a:xfrm>
              <a:off x="4369473" y="1376215"/>
              <a:ext cx="7230561" cy="2165744"/>
              <a:chOff x="4369473" y="1376215"/>
              <a:chExt cx="7053199" cy="2165744"/>
            </a:xfrm>
          </p:grpSpPr>
          <p:sp>
            <p:nvSpPr>
              <p:cNvPr id="25" name="文本框 24"/>
              <p:cNvSpPr txBox="1"/>
              <p:nvPr/>
            </p:nvSpPr>
            <p:spPr>
              <a:xfrm>
                <a:off x="4369473" y="1376215"/>
                <a:ext cx="4601159" cy="572464"/>
              </a:xfrm>
              <a:prstGeom prst="rect">
                <a:avLst/>
              </a:prstGeom>
              <a:noFill/>
            </p:spPr>
            <p:txBody>
              <a:bodyPr wrap="square" rtlCol="0">
                <a:spAutoFit/>
              </a:bodyPr>
              <a:lstStyle/>
              <a:p>
                <a:pPr>
                  <a:lnSpc>
                    <a:spcPct val="130000"/>
                  </a:lnSpc>
                </a:pPr>
                <a:r>
                  <a:rPr lang="zh-CN" altLang="en-US" sz="2400" spc="100" dirty="0">
                    <a:latin typeface="+mj-ea"/>
                    <a:ea typeface="+mj-ea"/>
                  </a:rPr>
                  <a:t>推荐排名中的马太效应</a:t>
                </a:r>
                <a:endParaRPr lang="zh-CN" altLang="en-US" sz="2400" spc="100" dirty="0">
                  <a:latin typeface="+mj-ea"/>
                  <a:ea typeface="+mj-ea"/>
                </a:endParaRPr>
              </a:p>
            </p:txBody>
          </p:sp>
          <p:sp>
            <p:nvSpPr>
              <p:cNvPr id="26" name="文本框 25"/>
              <p:cNvSpPr txBox="1"/>
              <p:nvPr/>
            </p:nvSpPr>
            <p:spPr>
              <a:xfrm>
                <a:off x="4378766" y="2009232"/>
                <a:ext cx="7043906" cy="1532727"/>
              </a:xfrm>
              <a:prstGeom prst="rect">
                <a:avLst/>
              </a:prstGeom>
              <a:noFill/>
            </p:spPr>
            <p:txBody>
              <a:bodyPr wrap="square" rtlCol="0">
                <a:spAutoFit/>
              </a:bodyPr>
              <a:lstStyle/>
              <a:p>
                <a:pPr>
                  <a:lnSpc>
                    <a:spcPct val="130000"/>
                  </a:lnSpc>
                </a:pPr>
                <a:r>
                  <a:rPr lang="zh-CN" altLang="en-US" spc="100" dirty="0" smtClean="0">
                    <a:latin typeface="+mn-ea"/>
                  </a:rPr>
                  <a:t>如微</a:t>
                </a:r>
                <a:r>
                  <a:rPr lang="zh-CN" altLang="en-US" spc="100" dirty="0">
                    <a:latin typeface="+mn-ea"/>
                  </a:rPr>
                  <a:t>博、知乎热</a:t>
                </a:r>
                <a:r>
                  <a:rPr lang="zh-CN" altLang="en-US" spc="100" dirty="0" smtClean="0">
                    <a:latin typeface="+mn-ea"/>
                  </a:rPr>
                  <a:t>搜</a:t>
                </a:r>
                <a:endParaRPr lang="en-US" altLang="zh-CN" spc="100" dirty="0" smtClean="0">
                  <a:latin typeface="+mn-ea"/>
                </a:endParaRPr>
              </a:p>
              <a:p>
                <a:pPr>
                  <a:lnSpc>
                    <a:spcPct val="130000"/>
                  </a:lnSpc>
                </a:pPr>
                <a:r>
                  <a:rPr lang="zh-CN" altLang="en-US" spc="100" dirty="0">
                    <a:latin typeface="+mn-ea"/>
                  </a:rPr>
                  <a:t>同一类话题排名越靠前被点击的概率也就越大，这样，在一段时间内，越是靠前的话题就越会被人点击，然后它越会靠前，然后它就越会</a:t>
                </a:r>
                <a:r>
                  <a:rPr lang="en-US" altLang="zh-CN" spc="100" dirty="0">
                    <a:latin typeface="+mn-ea"/>
                  </a:rPr>
                  <a:t>......</a:t>
                </a:r>
              </a:p>
            </p:txBody>
          </p:sp>
        </p:grpSp>
        <p:cxnSp>
          <p:nvCxnSpPr>
            <p:cNvPr id="24" name="直接连接符 23"/>
            <p:cNvCxnSpPr/>
            <p:nvPr/>
          </p:nvCxnSpPr>
          <p:spPr>
            <a:xfrm flipV="1">
              <a:off x="4470400" y="1891551"/>
              <a:ext cx="3347308" cy="1032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4369474" y="4679471"/>
            <a:ext cx="7230560" cy="1405601"/>
            <a:chOff x="4369474" y="1376215"/>
            <a:chExt cx="7230560" cy="1405601"/>
          </a:xfrm>
        </p:grpSpPr>
        <p:grpSp>
          <p:nvGrpSpPr>
            <p:cNvPr id="28" name="组合 27"/>
            <p:cNvGrpSpPr/>
            <p:nvPr/>
          </p:nvGrpSpPr>
          <p:grpSpPr>
            <a:xfrm>
              <a:off x="4369474" y="1376215"/>
              <a:ext cx="7230560" cy="1405601"/>
              <a:chOff x="4369474" y="1376215"/>
              <a:chExt cx="7053198" cy="1405601"/>
            </a:xfrm>
          </p:grpSpPr>
          <p:sp>
            <p:nvSpPr>
              <p:cNvPr id="30" name="文本框 29"/>
              <p:cNvSpPr txBox="1"/>
              <p:nvPr/>
            </p:nvSpPr>
            <p:spPr>
              <a:xfrm>
                <a:off x="4369474" y="1376215"/>
                <a:ext cx="2506083" cy="525657"/>
              </a:xfrm>
              <a:prstGeom prst="rect">
                <a:avLst/>
              </a:prstGeom>
              <a:noFill/>
            </p:spPr>
            <p:txBody>
              <a:bodyPr wrap="square" rtlCol="0">
                <a:spAutoFit/>
              </a:bodyPr>
              <a:lstStyle/>
              <a:p>
                <a:pPr>
                  <a:lnSpc>
                    <a:spcPct val="130000"/>
                  </a:lnSpc>
                </a:pPr>
                <a:r>
                  <a:rPr lang="zh-CN" altLang="en-US" sz="2400" spc="100" dirty="0" smtClean="0">
                    <a:latin typeface="+mj-ea"/>
                    <a:ea typeface="+mj-ea"/>
                  </a:rPr>
                  <a:t>问题</a:t>
                </a:r>
                <a:endParaRPr lang="zh-CN" altLang="en-US" sz="2400" spc="100" dirty="0">
                  <a:latin typeface="+mj-ea"/>
                  <a:ea typeface="+mj-ea"/>
                </a:endParaRPr>
              </a:p>
            </p:txBody>
          </p:sp>
          <p:sp>
            <p:nvSpPr>
              <p:cNvPr id="31" name="文本框 30"/>
              <p:cNvSpPr txBox="1"/>
              <p:nvPr/>
            </p:nvSpPr>
            <p:spPr>
              <a:xfrm>
                <a:off x="4378766" y="2009232"/>
                <a:ext cx="7043906" cy="772584"/>
              </a:xfrm>
              <a:prstGeom prst="rect">
                <a:avLst/>
              </a:prstGeom>
              <a:noFill/>
            </p:spPr>
            <p:txBody>
              <a:bodyPr wrap="square" rtlCol="0">
                <a:spAutoFit/>
              </a:bodyPr>
              <a:lstStyle/>
              <a:p>
                <a:pPr>
                  <a:lnSpc>
                    <a:spcPct val="130000"/>
                  </a:lnSpc>
                </a:pPr>
                <a:r>
                  <a:rPr lang="zh-CN" altLang="en-US" spc="100" dirty="0"/>
                  <a:t>当然，也许热搜机制存在的意义就在于此，或许不必缓解马太效应。但是在其它很多排名环境中，不只涉及用户，还有项目提供方。</a:t>
                </a:r>
                <a:endParaRPr lang="zh-CN" altLang="en-US" spc="100" dirty="0"/>
              </a:p>
            </p:txBody>
          </p:sp>
        </p:grpSp>
        <p:cxnSp>
          <p:nvCxnSpPr>
            <p:cNvPr id="29" name="直接连接符 28"/>
            <p:cNvCxnSpPr/>
            <p:nvPr/>
          </p:nvCxnSpPr>
          <p:spPr>
            <a:xfrm>
              <a:off x="4470400" y="1901872"/>
              <a:ext cx="12319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背景</a:t>
            </a:r>
            <a:endParaRPr lang="zh-CN" altLang="en-US" dirty="0"/>
          </a:p>
        </p:txBody>
      </p:sp>
      <p:sp>
        <p:nvSpPr>
          <p:cNvPr id="7" name="文本框 6"/>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cxnSp>
        <p:nvCxnSpPr>
          <p:cNvPr id="15" name="直接连接符 14"/>
          <p:cNvCxnSpPr/>
          <p:nvPr/>
        </p:nvCxnSpPr>
        <p:spPr>
          <a:xfrm>
            <a:off x="3865339" y="3525791"/>
            <a:ext cx="1224136" cy="4532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945459" y="3691003"/>
            <a:ext cx="432048" cy="432048"/>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392116" y="760416"/>
              <a:ext cx="3825878" cy="382587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19" name="直接连接符 18"/>
          <p:cNvCxnSpPr>
            <a:stCxn id="18" idx="7"/>
            <a:endCxn id="22" idx="3"/>
          </p:cNvCxnSpPr>
          <p:nvPr/>
        </p:nvCxnSpPr>
        <p:spPr>
          <a:xfrm flipV="1">
            <a:off x="5307568" y="1853181"/>
            <a:ext cx="536445" cy="19077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5809555" y="1674779"/>
            <a:ext cx="212859" cy="212859"/>
            <a:chOff x="304800" y="673100"/>
            <a:chExt cx="4000500" cy="4000500"/>
          </a:xfrm>
          <a:solidFill>
            <a:schemeClr val="tx1"/>
          </a:solidFill>
          <a:effectLst>
            <a:outerShdw blurRad="317500" dist="1905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392116" y="760416"/>
              <a:ext cx="3825878" cy="3825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矩形 47"/>
          <p:cNvSpPr>
            <a:spLocks noChangeArrowheads="1"/>
          </p:cNvSpPr>
          <p:nvPr/>
        </p:nvSpPr>
        <p:spPr bwMode="auto">
          <a:xfrm>
            <a:off x="6025579" y="2185082"/>
            <a:ext cx="5184576" cy="222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dirty="0">
                <a:latin typeface="+mn-ea"/>
              </a:rPr>
              <a:t>第</a:t>
            </a:r>
            <a:r>
              <a:rPr lang="en-US" altLang="zh-CN" dirty="0">
                <a:latin typeface="+mn-ea"/>
              </a:rPr>
              <a:t>43</a:t>
            </a:r>
            <a:r>
              <a:rPr lang="zh-CN" altLang="en-US" dirty="0">
                <a:latin typeface="+mn-ea"/>
              </a:rPr>
              <a:t>届国际信息检索研究与发展（</a:t>
            </a:r>
            <a:r>
              <a:rPr lang="en-US" altLang="zh-CN" dirty="0">
                <a:latin typeface="+mn-ea"/>
              </a:rPr>
              <a:t>SIGIR </a:t>
            </a:r>
            <a:r>
              <a:rPr lang="zh-CN" altLang="en-US" dirty="0">
                <a:latin typeface="+mn-ea"/>
              </a:rPr>
              <a:t>）年会最佳论文奖正式公布，由柏林工业大学和康奈尔大学的研究者摘得该奖项，该研究对动态学习排名的不公平和偏差做了一些控制，尤其是想要解决马太效应中的“富者越富”这一问题。</a:t>
            </a:r>
          </a:p>
          <a:p>
            <a:pPr>
              <a:lnSpc>
                <a:spcPct val="130000"/>
              </a:lnSpc>
              <a:spcBef>
                <a:spcPct val="0"/>
              </a:spcBef>
            </a:pPr>
            <a:endParaRPr dirty="0">
              <a:latin typeface="+mn-ea"/>
            </a:endParaRPr>
          </a:p>
        </p:txBody>
      </p:sp>
      <p:sp>
        <p:nvSpPr>
          <p:cNvPr id="24" name="矩形 3"/>
          <p:cNvSpPr>
            <a:spLocks noChangeArrowheads="1"/>
          </p:cNvSpPr>
          <p:nvPr/>
        </p:nvSpPr>
        <p:spPr bwMode="auto">
          <a:xfrm>
            <a:off x="6025515" y="1523815"/>
            <a:ext cx="4447357"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解决排名环境中的马太效应</a:t>
            </a:r>
            <a:endParaRPr lang="zh-CN" altLang="en-US" sz="28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矩形 24"/>
          <p:cNvSpPr/>
          <p:nvPr/>
        </p:nvSpPr>
        <p:spPr>
          <a:xfrm>
            <a:off x="6101225" y="2094376"/>
            <a:ext cx="599800" cy="40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6701024" y="2089157"/>
            <a:ext cx="367865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10" name="图片占位符 9"/>
          <p:cNvPicPr>
            <a:picLocks noGrp="1" noChangeAspect="1"/>
          </p:cNvPicPr>
          <p:nvPr>
            <p:ph type="pic" sz="quarter" idx="15"/>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l="16621" r="16621"/>
          <a:stretch>
            <a:fillRect/>
          </a:stretch>
        </p:blipFill>
        <p:spPr>
          <a:xfrm>
            <a:off x="1879208" y="4085494"/>
            <a:ext cx="1157622" cy="1157622"/>
          </a:xfrm>
          <a:ln w="38100">
            <a:solidFill>
              <a:schemeClr val="accent1"/>
            </a:solidFill>
          </a:ln>
        </p:spPr>
      </p:pic>
      <p:pic>
        <p:nvPicPr>
          <p:cNvPr id="14" name="图片占位符 13"/>
          <p:cNvPicPr>
            <a:picLocks noGrp="1" noChangeAspect="1"/>
          </p:cNvPicPr>
          <p:nvPr>
            <p:ph type="pic" sz="quarter" idx="14"/>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22345" r="22345"/>
          <a:stretch>
            <a:fillRect/>
          </a:stretch>
        </p:blipFill>
        <p:spPr>
          <a:xfrm>
            <a:off x="1248836" y="1897178"/>
            <a:ext cx="1540906" cy="1540906"/>
          </a:xfrm>
          <a:ln w="38100">
            <a:solidFill>
              <a:schemeClr val="accent1"/>
            </a:solidFill>
          </a:ln>
        </p:spPr>
      </p:pic>
      <p:grpSp>
        <p:nvGrpSpPr>
          <p:cNvPr id="29" name="组合 28"/>
          <p:cNvGrpSpPr/>
          <p:nvPr/>
        </p:nvGrpSpPr>
        <p:grpSpPr>
          <a:xfrm>
            <a:off x="5898971" y="2365494"/>
            <a:ext cx="136377" cy="136377"/>
            <a:chOff x="304800" y="673100"/>
            <a:chExt cx="4000500" cy="4000500"/>
          </a:xfrm>
          <a:solidFill>
            <a:schemeClr val="accent1"/>
          </a:solidFill>
          <a:effectLst>
            <a:outerShdw blurRad="317500" dist="1905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p:cNvSpPr/>
            <p:nvPr/>
          </p:nvSpPr>
          <p:spPr>
            <a:xfrm>
              <a:off x="392116" y="760416"/>
              <a:ext cx="3825878" cy="38258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8" name="图片占位符 7"/>
          <p:cNvPicPr>
            <a:picLocks noGrp="1" noChangeAspect="1"/>
          </p:cNvPicPr>
          <p:nvPr>
            <p:ph type="pic" sz="quarter" idx="13"/>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20687" r="20687"/>
          <a:stretch>
            <a:fillRect/>
          </a:stretch>
        </p:blipFill>
        <p:spPr>
          <a:xfrm>
            <a:off x="2174496" y="2337242"/>
            <a:ext cx="2492360" cy="2492360"/>
          </a:xfrm>
          <a:ln w="38100">
            <a:solidFill>
              <a:schemeClr val="accent1"/>
            </a:solidFill>
          </a:ln>
        </p:spPr>
      </p:pic>
    </p:spTree>
    <p:extLst>
      <p:ext uri="{BB962C8B-B14F-4D97-AF65-F5344CB8AC3E}">
        <p14:creationId xmlns:p14="http://schemas.microsoft.com/office/powerpoint/2010/main" val="52923051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cxnSp>
        <p:nvCxnSpPr>
          <p:cNvPr id="7" name="直接连接符 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30982"/>
            <a:ext cx="12192000" cy="6888982"/>
          </a:xfrm>
          <a:prstGeom prst="rect">
            <a:avLst/>
          </a:prstGeom>
          <a:gradFill>
            <a:gsLst>
              <a:gs pos="100000">
                <a:schemeClr val="accent3">
                  <a:alpha val="77000"/>
                </a:schemeClr>
              </a:gs>
              <a:gs pos="58000">
                <a:schemeClr val="accent2"/>
              </a:gs>
              <a:gs pos="12000">
                <a:schemeClr val="accent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71364" y="50033"/>
            <a:ext cx="6817492" cy="6817492"/>
          </a:xfrm>
          <a:prstGeom prst="ellipse">
            <a:avLst/>
          </a:prstGeom>
          <a:blipFill dpi="0" rotWithShape="1">
            <a:blip r:embed="rId4">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996607" y="2110444"/>
            <a:ext cx="3055155" cy="3154710"/>
          </a:xfrm>
          <a:prstGeom prst="rect">
            <a:avLst/>
          </a:prstGeom>
          <a:noFill/>
          <a:ln>
            <a:noFill/>
          </a:ln>
        </p:spPr>
        <p:txBody>
          <a:bodyPr wrap="square" rtlCol="0">
            <a:spAutoFit/>
          </a:bodyPr>
          <a:lstStyle/>
          <a:p>
            <a:pPr algn="ctr"/>
            <a:r>
              <a:rPr lang="en-US" altLang="zh-CN" sz="19900" b="1" dirty="0" smtClean="0">
                <a:gradFill>
                  <a:gsLst>
                    <a:gs pos="50000">
                      <a:schemeClr val="bg1"/>
                    </a:gs>
                    <a:gs pos="100000">
                      <a:schemeClr val="bg1">
                        <a:alpha val="20000"/>
                      </a:schemeClr>
                    </a:gs>
                  </a:gsLst>
                  <a:lin ang="5400000" scaled="1"/>
                </a:gradFill>
              </a:rPr>
              <a:t>02</a:t>
            </a:r>
            <a:endParaRPr lang="zh-CN" altLang="en-US" sz="19900" b="1" dirty="0">
              <a:gradFill>
                <a:gsLst>
                  <a:gs pos="50000">
                    <a:schemeClr val="bg1"/>
                  </a:gs>
                  <a:gs pos="100000">
                    <a:schemeClr val="bg1">
                      <a:alpha val="20000"/>
                    </a:schemeClr>
                  </a:gs>
                </a:gsLst>
                <a:lin ang="5400000" scaled="1"/>
              </a:gradFill>
            </a:endParaRPr>
          </a:p>
        </p:txBody>
      </p:sp>
      <p:sp>
        <p:nvSpPr>
          <p:cNvPr id="13" name="文本框 12"/>
          <p:cNvSpPr txBox="1"/>
          <p:nvPr/>
        </p:nvSpPr>
        <p:spPr>
          <a:xfrm>
            <a:off x="6327486" y="2628044"/>
            <a:ext cx="2876549" cy="959045"/>
          </a:xfrm>
          <a:prstGeom prst="rect">
            <a:avLst/>
          </a:prstGeom>
          <a:noFill/>
        </p:spPr>
        <p:txBody>
          <a:bodyPr wrap="square" rtlCol="0">
            <a:spAutoFit/>
          </a:bodyPr>
          <a:lstStyle/>
          <a:p>
            <a:pPr algn="ctr">
              <a:lnSpc>
                <a:spcPct val="130000"/>
              </a:lnSpc>
            </a:pPr>
            <a:r>
              <a:rPr lang="zh-CN" altLang="en-US" sz="4800" spc="100" dirty="0" smtClean="0">
                <a:solidFill>
                  <a:schemeClr val="bg1"/>
                </a:solidFill>
                <a:latin typeface="+mj-ea"/>
                <a:ea typeface="+mj-ea"/>
              </a:rPr>
              <a:t>动态排序</a:t>
            </a:r>
            <a:endParaRPr lang="zh-CN" altLang="en-US" sz="4800" spc="100" dirty="0" smtClean="0">
              <a:solidFill>
                <a:schemeClr val="bg1"/>
              </a:solidFill>
              <a:latin typeface="+mj-ea"/>
              <a:ea typeface="+mj-ea"/>
            </a:endParaRP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5160" y="4164939"/>
            <a:ext cx="1971331" cy="432094"/>
          </a:xfrm>
          <a:prstGeom prst="rect">
            <a:avLst/>
          </a:prstGeom>
        </p:spPr>
      </p:pic>
      <p:sp>
        <p:nvSpPr>
          <p:cNvPr id="16" name="文本框 15"/>
          <p:cNvSpPr txBox="1"/>
          <p:nvPr/>
        </p:nvSpPr>
        <p:spPr>
          <a:xfrm>
            <a:off x="7056490" y="4025161"/>
            <a:ext cx="2147545" cy="665888"/>
          </a:xfrm>
          <a:prstGeom prst="rect">
            <a:avLst/>
          </a:prstGeom>
          <a:noFill/>
        </p:spPr>
        <p:txBody>
          <a:bodyPr wrap="square" rtlCol="0">
            <a:spAutoFit/>
          </a:bodyPr>
          <a:lstStyle/>
          <a:p>
            <a:pPr algn="dist">
              <a:lnSpc>
                <a:spcPct val="130000"/>
              </a:lnSpc>
            </a:pPr>
            <a:r>
              <a:rPr lang="en-US" altLang="zh-CN" sz="3200" spc="100" dirty="0" smtClean="0">
                <a:solidFill>
                  <a:schemeClr val="bg1">
                    <a:alpha val="56000"/>
                  </a:schemeClr>
                </a:solidFill>
                <a:ea typeface="+mj-ea"/>
              </a:rPr>
              <a:t>PART02</a:t>
            </a:r>
            <a:endParaRPr lang="zh-CN" altLang="en-US" sz="3200" spc="100" dirty="0" smtClean="0">
              <a:solidFill>
                <a:schemeClr val="bg1">
                  <a:alpha val="56000"/>
                </a:schemeClr>
              </a:solidFill>
              <a:ea typeface="+mj-ea"/>
            </a:endParaRPr>
          </a:p>
        </p:txBody>
      </p:sp>
    </p:spTree>
    <p:extLst>
      <p:ext uri="{BB962C8B-B14F-4D97-AF65-F5344CB8AC3E}">
        <p14:creationId xmlns:p14="http://schemas.microsoft.com/office/powerpoint/2010/main" val="222945421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smtClean="0"/>
              <a:t>动态排序</a:t>
            </a:r>
            <a:endParaRPr lang="zh-CN" altLang="en-US" dirty="0"/>
          </a:p>
        </p:txBody>
      </p:sp>
      <p:sp>
        <p:nvSpPr>
          <p:cNvPr id="5" name="文本框 4"/>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grpSp>
        <p:nvGrpSpPr>
          <p:cNvPr id="46" name="组合 45"/>
          <p:cNvGrpSpPr/>
          <p:nvPr/>
        </p:nvGrpSpPr>
        <p:grpSpPr>
          <a:xfrm>
            <a:off x="1076271" y="1839245"/>
            <a:ext cx="2187230" cy="3663861"/>
            <a:chOff x="1076271" y="1705895"/>
            <a:chExt cx="2187230" cy="3663861"/>
          </a:xfrm>
        </p:grpSpPr>
        <p:sp>
          <p:nvSpPr>
            <p:cNvPr id="47" name="任意多边形 46"/>
            <p:cNvSpPr/>
            <p:nvPr/>
          </p:nvSpPr>
          <p:spPr>
            <a:xfrm rot="10800000" flipH="1">
              <a:off x="1076271" y="1845159"/>
              <a:ext cx="2146185" cy="3524597"/>
            </a:xfrm>
            <a:custGeom>
              <a:avLst/>
              <a:gdLst>
                <a:gd name="connsiteX0" fmla="*/ 0 w 2702509"/>
                <a:gd name="connsiteY0" fmla="*/ 3980459 h 3980459"/>
                <a:gd name="connsiteX1" fmla="*/ 2702509 w 2702509"/>
                <a:gd name="connsiteY1" fmla="*/ 3980459 h 3980459"/>
                <a:gd name="connsiteX2" fmla="*/ 2702509 w 2702509"/>
                <a:gd name="connsiteY2" fmla="*/ 289608 h 3980459"/>
                <a:gd name="connsiteX3" fmla="*/ 563049 w 2702509"/>
                <a:gd name="connsiteY3" fmla="*/ 289608 h 3980459"/>
                <a:gd name="connsiteX4" fmla="*/ 274851 w 2702509"/>
                <a:gd name="connsiteY4" fmla="*/ 0 h 3980459"/>
                <a:gd name="connsiteX5" fmla="*/ 274851 w 2702509"/>
                <a:gd name="connsiteY5" fmla="*/ 289608 h 3980459"/>
                <a:gd name="connsiteX6" fmla="*/ 0 w 2702509"/>
                <a:gd name="connsiteY6" fmla="*/ 289608 h 398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2509" h="3980459">
                  <a:moveTo>
                    <a:pt x="0" y="3980459"/>
                  </a:moveTo>
                  <a:lnTo>
                    <a:pt x="2702509" y="3980459"/>
                  </a:lnTo>
                  <a:lnTo>
                    <a:pt x="2702509" y="289608"/>
                  </a:lnTo>
                  <a:lnTo>
                    <a:pt x="563049" y="289608"/>
                  </a:lnTo>
                  <a:lnTo>
                    <a:pt x="274851" y="0"/>
                  </a:lnTo>
                  <a:lnTo>
                    <a:pt x="274851" y="289608"/>
                  </a:lnTo>
                  <a:lnTo>
                    <a:pt x="0" y="289608"/>
                  </a:lnTo>
                  <a:close/>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259520" y="1705895"/>
              <a:ext cx="583395" cy="5833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01</a:t>
              </a:r>
              <a:endParaRPr lang="zh-CN" altLang="en-US" dirty="0"/>
            </a:p>
          </p:txBody>
        </p:sp>
        <p:sp>
          <p:nvSpPr>
            <p:cNvPr id="49" name="文本框 48"/>
            <p:cNvSpPr txBox="1"/>
            <p:nvPr/>
          </p:nvSpPr>
          <p:spPr>
            <a:xfrm>
              <a:off x="1197055" y="2479262"/>
              <a:ext cx="1222296" cy="572464"/>
            </a:xfrm>
            <a:prstGeom prst="rect">
              <a:avLst/>
            </a:prstGeom>
            <a:noFill/>
          </p:spPr>
          <p:txBody>
            <a:bodyPr wrap="square" rtlCol="0">
              <a:spAutoFit/>
            </a:bodyPr>
            <a:lstStyle/>
            <a:p>
              <a:pPr>
                <a:lnSpc>
                  <a:spcPct val="130000"/>
                </a:lnSpc>
              </a:pPr>
              <a:endParaRPr lang="zh-CN" altLang="en-US" sz="2400" b="1" spc="100" dirty="0" smtClean="0">
                <a:latin typeface="+mj-ea"/>
                <a:ea typeface="+mj-ea"/>
              </a:endParaRPr>
            </a:p>
          </p:txBody>
        </p:sp>
        <p:sp>
          <p:nvSpPr>
            <p:cNvPr id="50" name="文本框 49"/>
            <p:cNvSpPr txBox="1"/>
            <p:nvPr/>
          </p:nvSpPr>
          <p:spPr>
            <a:xfrm>
              <a:off x="1238100" y="2490963"/>
              <a:ext cx="2025401" cy="1121525"/>
            </a:xfrm>
            <a:prstGeom prst="rect">
              <a:avLst/>
            </a:prstGeom>
            <a:noFill/>
          </p:spPr>
          <p:txBody>
            <a:bodyPr wrap="square" rtlCol="0">
              <a:spAutoFit/>
            </a:bodyPr>
            <a:lstStyle/>
            <a:p>
              <a:pPr>
                <a:lnSpc>
                  <a:spcPct val="130000"/>
                </a:lnSpc>
              </a:pPr>
              <a:r>
                <a:rPr lang="en-US" altLang="zh-CN" spc="100" dirty="0">
                  <a:latin typeface="+mn-ea"/>
                </a:rPr>
                <a:t>51%</a:t>
              </a:r>
              <a:r>
                <a:rPr lang="zh-CN" altLang="en-US" spc="100" dirty="0">
                  <a:latin typeface="+mn-ea"/>
                </a:rPr>
                <a:t>的用户只喜欢</a:t>
              </a:r>
              <a:r>
                <a:rPr lang="en-US" altLang="zh-CN" spc="100" dirty="0">
                  <a:latin typeface="+mn-ea"/>
                </a:rPr>
                <a:t>A</a:t>
              </a:r>
              <a:r>
                <a:rPr lang="zh-CN" altLang="en-US" spc="100" dirty="0">
                  <a:latin typeface="+mn-ea"/>
                </a:rPr>
                <a:t>作者的文章，不看</a:t>
              </a:r>
              <a:r>
                <a:rPr lang="en-US" altLang="zh-CN" spc="100" dirty="0">
                  <a:latin typeface="+mn-ea"/>
                </a:rPr>
                <a:t>B</a:t>
              </a:r>
              <a:r>
                <a:rPr lang="zh-CN" altLang="en-US" spc="100" dirty="0">
                  <a:latin typeface="+mn-ea"/>
                </a:rPr>
                <a:t>的文章</a:t>
              </a:r>
              <a:r>
                <a:rPr lang="zh-CN" altLang="en-US" spc="100" dirty="0" smtClean="0">
                  <a:latin typeface="+mn-ea"/>
                </a:rPr>
                <a:t>。</a:t>
              </a:r>
              <a:endParaRPr lang="zh-CN" altLang="en-US" spc="100" dirty="0">
                <a:latin typeface="+mn-ea"/>
              </a:endParaRPr>
            </a:p>
          </p:txBody>
        </p:sp>
      </p:grpSp>
      <p:grpSp>
        <p:nvGrpSpPr>
          <p:cNvPr id="51" name="组合 50"/>
          <p:cNvGrpSpPr/>
          <p:nvPr/>
        </p:nvGrpSpPr>
        <p:grpSpPr>
          <a:xfrm>
            <a:off x="3709620" y="1839245"/>
            <a:ext cx="2220990" cy="3663861"/>
            <a:chOff x="3732097" y="1705895"/>
            <a:chExt cx="2220990" cy="3663861"/>
          </a:xfrm>
        </p:grpSpPr>
        <p:sp>
          <p:nvSpPr>
            <p:cNvPr id="52" name="任意多边形 51"/>
            <p:cNvSpPr/>
            <p:nvPr/>
          </p:nvSpPr>
          <p:spPr>
            <a:xfrm rot="10800000" flipH="1">
              <a:off x="3732097" y="1845159"/>
              <a:ext cx="2146185" cy="3524597"/>
            </a:xfrm>
            <a:custGeom>
              <a:avLst/>
              <a:gdLst>
                <a:gd name="connsiteX0" fmla="*/ 0 w 2702509"/>
                <a:gd name="connsiteY0" fmla="*/ 3980459 h 3980459"/>
                <a:gd name="connsiteX1" fmla="*/ 2702509 w 2702509"/>
                <a:gd name="connsiteY1" fmla="*/ 3980459 h 3980459"/>
                <a:gd name="connsiteX2" fmla="*/ 2702509 w 2702509"/>
                <a:gd name="connsiteY2" fmla="*/ 289608 h 3980459"/>
                <a:gd name="connsiteX3" fmla="*/ 563049 w 2702509"/>
                <a:gd name="connsiteY3" fmla="*/ 289608 h 3980459"/>
                <a:gd name="connsiteX4" fmla="*/ 274851 w 2702509"/>
                <a:gd name="connsiteY4" fmla="*/ 0 h 3980459"/>
                <a:gd name="connsiteX5" fmla="*/ 274851 w 2702509"/>
                <a:gd name="connsiteY5" fmla="*/ 289608 h 3980459"/>
                <a:gd name="connsiteX6" fmla="*/ 0 w 2702509"/>
                <a:gd name="connsiteY6" fmla="*/ 289608 h 398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2509" h="3980459">
                  <a:moveTo>
                    <a:pt x="0" y="3980459"/>
                  </a:moveTo>
                  <a:lnTo>
                    <a:pt x="2702509" y="3980459"/>
                  </a:lnTo>
                  <a:lnTo>
                    <a:pt x="2702509" y="289608"/>
                  </a:lnTo>
                  <a:lnTo>
                    <a:pt x="563049" y="289608"/>
                  </a:lnTo>
                  <a:lnTo>
                    <a:pt x="274851" y="0"/>
                  </a:lnTo>
                  <a:lnTo>
                    <a:pt x="274851" y="289608"/>
                  </a:lnTo>
                  <a:lnTo>
                    <a:pt x="0" y="289608"/>
                  </a:lnTo>
                  <a:close/>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930097" y="1705895"/>
              <a:ext cx="583395" cy="5833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02</a:t>
              </a:r>
              <a:endParaRPr lang="zh-CN" altLang="en-US" dirty="0"/>
            </a:p>
          </p:txBody>
        </p:sp>
        <p:sp>
          <p:nvSpPr>
            <p:cNvPr id="54" name="文本框 53"/>
            <p:cNvSpPr txBox="1"/>
            <p:nvPr/>
          </p:nvSpPr>
          <p:spPr>
            <a:xfrm>
              <a:off x="3930097" y="2479262"/>
              <a:ext cx="1222296" cy="572464"/>
            </a:xfrm>
            <a:prstGeom prst="rect">
              <a:avLst/>
            </a:prstGeom>
            <a:noFill/>
          </p:spPr>
          <p:txBody>
            <a:bodyPr wrap="square" rtlCol="0">
              <a:spAutoFit/>
            </a:bodyPr>
            <a:lstStyle/>
            <a:p>
              <a:pPr>
                <a:lnSpc>
                  <a:spcPct val="130000"/>
                </a:lnSpc>
              </a:pPr>
              <a:endParaRPr lang="zh-CN" altLang="en-US" sz="2400" b="1" spc="100" dirty="0" smtClean="0">
                <a:latin typeface="+mj-ea"/>
                <a:ea typeface="+mj-ea"/>
              </a:endParaRPr>
            </a:p>
          </p:txBody>
        </p:sp>
        <p:sp>
          <p:nvSpPr>
            <p:cNvPr id="55" name="文本框 54"/>
            <p:cNvSpPr txBox="1"/>
            <p:nvPr/>
          </p:nvSpPr>
          <p:spPr>
            <a:xfrm>
              <a:off x="3927686" y="2450991"/>
              <a:ext cx="2025401" cy="1121525"/>
            </a:xfrm>
            <a:prstGeom prst="rect">
              <a:avLst/>
            </a:prstGeom>
            <a:noFill/>
          </p:spPr>
          <p:txBody>
            <a:bodyPr wrap="square" rtlCol="0">
              <a:spAutoFit/>
            </a:bodyPr>
            <a:lstStyle/>
            <a:p>
              <a:pPr>
                <a:lnSpc>
                  <a:spcPct val="130000"/>
                </a:lnSpc>
              </a:pPr>
              <a:r>
                <a:rPr lang="zh-CN" altLang="en-US" spc="100" dirty="0">
                  <a:latin typeface="+mn-ea"/>
                </a:rPr>
                <a:t>相反</a:t>
              </a:r>
              <a:r>
                <a:rPr lang="en-US" altLang="zh-CN" spc="100" dirty="0">
                  <a:latin typeface="+mn-ea"/>
                </a:rPr>
                <a:t>49%</a:t>
              </a:r>
              <a:r>
                <a:rPr lang="zh-CN" altLang="en-US" spc="100" dirty="0">
                  <a:latin typeface="+mn-ea"/>
                </a:rPr>
                <a:t>的用户只喜欢</a:t>
              </a:r>
              <a:r>
                <a:rPr lang="en-US" altLang="zh-CN" spc="100" dirty="0">
                  <a:latin typeface="+mn-ea"/>
                </a:rPr>
                <a:t>B</a:t>
              </a:r>
              <a:r>
                <a:rPr lang="zh-CN" altLang="en-US" spc="100" dirty="0">
                  <a:latin typeface="+mn-ea"/>
                </a:rPr>
                <a:t>的文章，不看</a:t>
              </a:r>
              <a:r>
                <a:rPr lang="en-US" altLang="zh-CN" spc="100" dirty="0">
                  <a:latin typeface="+mn-ea"/>
                </a:rPr>
                <a:t>A</a:t>
              </a:r>
              <a:r>
                <a:rPr lang="zh-CN" altLang="en-US" spc="100" dirty="0">
                  <a:latin typeface="+mn-ea"/>
                </a:rPr>
                <a:t>的文章。</a:t>
              </a:r>
              <a:endParaRPr lang="zh-CN" altLang="en-US" spc="100" dirty="0">
                <a:latin typeface="+mn-ea"/>
              </a:endParaRPr>
            </a:p>
          </p:txBody>
        </p:sp>
      </p:grpSp>
      <p:grpSp>
        <p:nvGrpSpPr>
          <p:cNvPr id="56" name="组合 55"/>
          <p:cNvGrpSpPr/>
          <p:nvPr/>
        </p:nvGrpSpPr>
        <p:grpSpPr>
          <a:xfrm>
            <a:off x="6420183" y="1839245"/>
            <a:ext cx="2146185" cy="3663861"/>
            <a:chOff x="6387923" y="1705895"/>
            <a:chExt cx="2146185" cy="3663861"/>
          </a:xfrm>
        </p:grpSpPr>
        <p:sp>
          <p:nvSpPr>
            <p:cNvPr id="57" name="任意多边形 56"/>
            <p:cNvSpPr/>
            <p:nvPr/>
          </p:nvSpPr>
          <p:spPr>
            <a:xfrm rot="10800000" flipH="1">
              <a:off x="6387923" y="1845159"/>
              <a:ext cx="2146185" cy="3524597"/>
            </a:xfrm>
            <a:custGeom>
              <a:avLst/>
              <a:gdLst>
                <a:gd name="connsiteX0" fmla="*/ 0 w 2702509"/>
                <a:gd name="connsiteY0" fmla="*/ 3980459 h 3980459"/>
                <a:gd name="connsiteX1" fmla="*/ 2702509 w 2702509"/>
                <a:gd name="connsiteY1" fmla="*/ 3980459 h 3980459"/>
                <a:gd name="connsiteX2" fmla="*/ 2702509 w 2702509"/>
                <a:gd name="connsiteY2" fmla="*/ 289608 h 3980459"/>
                <a:gd name="connsiteX3" fmla="*/ 563049 w 2702509"/>
                <a:gd name="connsiteY3" fmla="*/ 289608 h 3980459"/>
                <a:gd name="connsiteX4" fmla="*/ 274851 w 2702509"/>
                <a:gd name="connsiteY4" fmla="*/ 0 h 3980459"/>
                <a:gd name="connsiteX5" fmla="*/ 274851 w 2702509"/>
                <a:gd name="connsiteY5" fmla="*/ 289608 h 3980459"/>
                <a:gd name="connsiteX6" fmla="*/ 0 w 2702509"/>
                <a:gd name="connsiteY6" fmla="*/ 289608 h 398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2509" h="3980459">
                  <a:moveTo>
                    <a:pt x="0" y="3980459"/>
                  </a:moveTo>
                  <a:lnTo>
                    <a:pt x="2702509" y="3980459"/>
                  </a:lnTo>
                  <a:lnTo>
                    <a:pt x="2702509" y="289608"/>
                  </a:lnTo>
                  <a:lnTo>
                    <a:pt x="563049" y="289608"/>
                  </a:lnTo>
                  <a:lnTo>
                    <a:pt x="274851" y="0"/>
                  </a:lnTo>
                  <a:lnTo>
                    <a:pt x="274851" y="289608"/>
                  </a:lnTo>
                  <a:lnTo>
                    <a:pt x="0" y="289608"/>
                  </a:lnTo>
                  <a:close/>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575124" y="1705895"/>
              <a:ext cx="583395" cy="5833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03</a:t>
              </a:r>
              <a:endParaRPr lang="zh-CN" altLang="en-US" dirty="0"/>
            </a:p>
          </p:txBody>
        </p:sp>
        <p:sp>
          <p:nvSpPr>
            <p:cNvPr id="60" name="文本框 59"/>
            <p:cNvSpPr txBox="1"/>
            <p:nvPr/>
          </p:nvSpPr>
          <p:spPr>
            <a:xfrm>
              <a:off x="6549752" y="2222608"/>
              <a:ext cx="1984356" cy="2973122"/>
            </a:xfrm>
            <a:prstGeom prst="rect">
              <a:avLst/>
            </a:prstGeom>
            <a:noFill/>
          </p:spPr>
          <p:txBody>
            <a:bodyPr wrap="square" rtlCol="0">
              <a:spAutoFit/>
            </a:bodyPr>
            <a:lstStyle/>
            <a:p>
              <a:pPr>
                <a:lnSpc>
                  <a:spcPct val="130000"/>
                </a:lnSpc>
              </a:pPr>
              <a:r>
                <a:rPr lang="zh-CN" altLang="en-US" spc="100" dirty="0">
                  <a:latin typeface="+mn-ea"/>
                </a:rPr>
                <a:t>最原始的</a:t>
              </a:r>
              <a:r>
                <a:rPr lang="en-US" altLang="zh-CN" spc="100" dirty="0">
                  <a:latin typeface="+mn-ea"/>
                </a:rPr>
                <a:t>LTR</a:t>
              </a:r>
              <a:r>
                <a:rPr lang="zh-CN" altLang="en-US" spc="100" dirty="0">
                  <a:latin typeface="+mn-ea"/>
                </a:rPr>
                <a:t>排序算法对</a:t>
              </a:r>
              <a:r>
                <a:rPr lang="en-US" altLang="zh-CN" spc="100" dirty="0">
                  <a:latin typeface="+mn-ea"/>
                </a:rPr>
                <a:t>A</a:t>
              </a:r>
              <a:r>
                <a:rPr lang="zh-CN" altLang="en-US" spc="100" dirty="0">
                  <a:latin typeface="+mn-ea"/>
                </a:rPr>
                <a:t>、</a:t>
              </a:r>
              <a:r>
                <a:rPr lang="en-US" altLang="zh-CN" spc="100" dirty="0">
                  <a:latin typeface="+mn-ea"/>
                </a:rPr>
                <a:t>B</a:t>
              </a:r>
              <a:r>
                <a:rPr lang="zh-CN" altLang="en-US" spc="100" dirty="0">
                  <a:latin typeface="+mn-ea"/>
                </a:rPr>
                <a:t>进行真正的平均相关性对文章进行排名，将</a:t>
              </a:r>
              <a:r>
                <a:rPr lang="en-US" altLang="zh-CN" spc="100" dirty="0">
                  <a:latin typeface="+mn-ea"/>
                </a:rPr>
                <a:t>A</a:t>
              </a:r>
              <a:r>
                <a:rPr lang="zh-CN" altLang="en-US" spc="100" dirty="0">
                  <a:latin typeface="+mn-ea"/>
                </a:rPr>
                <a:t>的文章排在第</a:t>
              </a:r>
              <a:r>
                <a:rPr lang="en-US" altLang="zh-CN" spc="100" dirty="0">
                  <a:latin typeface="+mn-ea"/>
                </a:rPr>
                <a:t>1-10</a:t>
              </a:r>
              <a:r>
                <a:rPr lang="zh-CN" altLang="en-US" spc="100" dirty="0">
                  <a:latin typeface="+mn-ea"/>
                </a:rPr>
                <a:t>位，将</a:t>
              </a:r>
              <a:r>
                <a:rPr lang="en-US" altLang="zh-CN" spc="100" dirty="0">
                  <a:latin typeface="+mn-ea"/>
                </a:rPr>
                <a:t>B</a:t>
              </a:r>
              <a:r>
                <a:rPr lang="zh-CN" altLang="en-US" spc="100" dirty="0">
                  <a:latin typeface="+mn-ea"/>
                </a:rPr>
                <a:t>的文章排在第</a:t>
              </a:r>
              <a:r>
                <a:rPr lang="en-US" altLang="zh-CN" spc="100" dirty="0">
                  <a:latin typeface="+mn-ea"/>
                </a:rPr>
                <a:t>11-20</a:t>
              </a:r>
              <a:r>
                <a:rPr lang="zh-CN" altLang="en-US" spc="100" dirty="0">
                  <a:latin typeface="+mn-ea"/>
                </a:rPr>
                <a:t>位</a:t>
              </a:r>
              <a:r>
                <a:rPr lang="zh-CN" altLang="en-US" spc="100" dirty="0" smtClean="0">
                  <a:latin typeface="+mn-ea"/>
                </a:rPr>
                <a:t>。</a:t>
              </a:r>
              <a:endParaRPr lang="zh-CN" altLang="en-US" spc="100" dirty="0">
                <a:latin typeface="+mn-ea"/>
              </a:endParaRPr>
            </a:p>
          </p:txBody>
        </p:sp>
      </p:grpSp>
      <p:grpSp>
        <p:nvGrpSpPr>
          <p:cNvPr id="61" name="组合 60"/>
          <p:cNvGrpSpPr/>
          <p:nvPr/>
        </p:nvGrpSpPr>
        <p:grpSpPr>
          <a:xfrm>
            <a:off x="9119949" y="1839245"/>
            <a:ext cx="2146185" cy="3663861"/>
            <a:chOff x="9119949" y="1705895"/>
            <a:chExt cx="2146185" cy="3663861"/>
          </a:xfrm>
        </p:grpSpPr>
        <p:sp>
          <p:nvSpPr>
            <p:cNvPr id="62" name="任意多边形 61"/>
            <p:cNvSpPr/>
            <p:nvPr/>
          </p:nvSpPr>
          <p:spPr>
            <a:xfrm rot="10800000" flipH="1">
              <a:off x="9119949" y="1845159"/>
              <a:ext cx="2146185" cy="3524597"/>
            </a:xfrm>
            <a:custGeom>
              <a:avLst/>
              <a:gdLst>
                <a:gd name="connsiteX0" fmla="*/ 0 w 2702509"/>
                <a:gd name="connsiteY0" fmla="*/ 3980459 h 3980459"/>
                <a:gd name="connsiteX1" fmla="*/ 2702509 w 2702509"/>
                <a:gd name="connsiteY1" fmla="*/ 3980459 h 3980459"/>
                <a:gd name="connsiteX2" fmla="*/ 2702509 w 2702509"/>
                <a:gd name="connsiteY2" fmla="*/ 289608 h 3980459"/>
                <a:gd name="connsiteX3" fmla="*/ 563049 w 2702509"/>
                <a:gd name="connsiteY3" fmla="*/ 289608 h 3980459"/>
                <a:gd name="connsiteX4" fmla="*/ 274851 w 2702509"/>
                <a:gd name="connsiteY4" fmla="*/ 0 h 3980459"/>
                <a:gd name="connsiteX5" fmla="*/ 274851 w 2702509"/>
                <a:gd name="connsiteY5" fmla="*/ 289608 h 3980459"/>
                <a:gd name="connsiteX6" fmla="*/ 0 w 2702509"/>
                <a:gd name="connsiteY6" fmla="*/ 289608 h 398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2509" h="3980459">
                  <a:moveTo>
                    <a:pt x="0" y="3980459"/>
                  </a:moveTo>
                  <a:lnTo>
                    <a:pt x="2702509" y="3980459"/>
                  </a:lnTo>
                  <a:lnTo>
                    <a:pt x="2702509" y="289608"/>
                  </a:lnTo>
                  <a:lnTo>
                    <a:pt x="563049" y="289608"/>
                  </a:lnTo>
                  <a:lnTo>
                    <a:pt x="274851" y="0"/>
                  </a:lnTo>
                  <a:lnTo>
                    <a:pt x="274851" y="289608"/>
                  </a:lnTo>
                  <a:lnTo>
                    <a:pt x="0" y="289608"/>
                  </a:lnTo>
                  <a:close/>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9307150" y="1705895"/>
              <a:ext cx="583395" cy="5833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04</a:t>
              </a:r>
              <a:endParaRPr lang="zh-CN" altLang="en-US" dirty="0"/>
            </a:p>
          </p:txBody>
        </p:sp>
        <p:sp>
          <p:nvSpPr>
            <p:cNvPr id="65" name="文本框 64"/>
            <p:cNvSpPr txBox="1"/>
            <p:nvPr/>
          </p:nvSpPr>
          <p:spPr>
            <a:xfrm>
              <a:off x="9240733" y="2278008"/>
              <a:ext cx="2025401" cy="2862322"/>
            </a:xfrm>
            <a:prstGeom prst="rect">
              <a:avLst/>
            </a:prstGeom>
            <a:noFill/>
          </p:spPr>
          <p:txBody>
            <a:bodyPr wrap="square" rtlCol="0">
              <a:spAutoFit/>
            </a:bodyPr>
            <a:lstStyle/>
            <a:p>
              <a:r>
                <a:rPr lang="zh-CN" altLang="en-US" dirty="0"/>
                <a:t>我们认为可能这是不公平的，因为这两个群体虽然有相似的优点</a:t>
              </a:r>
              <a:r>
                <a:rPr lang="en-US" altLang="zh-CN" dirty="0"/>
                <a:t>(</a:t>
              </a:r>
              <a:r>
                <a:rPr lang="zh-CN" altLang="en-US" dirty="0"/>
                <a:t>即相关性</a:t>
              </a:r>
              <a:r>
                <a:rPr lang="en-US" altLang="zh-CN" dirty="0"/>
                <a:t>)</a:t>
              </a:r>
              <a:r>
                <a:rPr lang="zh-CN" altLang="en-US" dirty="0"/>
                <a:t>，但却获得了不成比例的不同结果。这里，平均相关性的</a:t>
              </a:r>
              <a:r>
                <a:rPr lang="en-US" altLang="zh-CN" dirty="0"/>
                <a:t>2%</a:t>
              </a:r>
              <a:r>
                <a:rPr lang="zh-CN" altLang="en-US" dirty="0"/>
                <a:t>的差异导致了组间暴露的更大差异。</a:t>
              </a:r>
            </a:p>
          </p:txBody>
        </p:sp>
      </p:grpSp>
      <p:sp>
        <p:nvSpPr>
          <p:cNvPr id="24" name="文本框 23"/>
          <p:cNvSpPr txBox="1"/>
          <p:nvPr/>
        </p:nvSpPr>
        <p:spPr>
          <a:xfrm>
            <a:off x="985011" y="1115193"/>
            <a:ext cx="9855984" cy="452432"/>
          </a:xfrm>
          <a:prstGeom prst="rect">
            <a:avLst/>
          </a:prstGeom>
          <a:noFill/>
        </p:spPr>
        <p:txBody>
          <a:bodyPr wrap="square" rtlCol="0">
            <a:spAutoFit/>
          </a:bodyPr>
          <a:lstStyle/>
          <a:p>
            <a:pPr>
              <a:lnSpc>
                <a:spcPct val="130000"/>
              </a:lnSpc>
            </a:pPr>
            <a:r>
              <a:rPr lang="zh-CN" altLang="en-US" spc="100" dirty="0">
                <a:latin typeface="+mn-ea"/>
              </a:rPr>
              <a:t>一个页面可以展示</a:t>
            </a:r>
            <a:r>
              <a:rPr lang="en-US" altLang="zh-CN" spc="100" dirty="0">
                <a:latin typeface="+mn-ea"/>
              </a:rPr>
              <a:t>20</a:t>
            </a:r>
            <a:r>
              <a:rPr lang="zh-CN" altLang="en-US" spc="100" dirty="0">
                <a:latin typeface="+mn-ea"/>
              </a:rPr>
              <a:t>条数据，现有</a:t>
            </a:r>
            <a:r>
              <a:rPr lang="en-US" altLang="zh-CN" spc="100" dirty="0">
                <a:latin typeface="+mn-ea"/>
              </a:rPr>
              <a:t>A</a:t>
            </a:r>
            <a:r>
              <a:rPr lang="zh-CN" altLang="en-US" spc="100" dirty="0">
                <a:latin typeface="+mn-ea"/>
              </a:rPr>
              <a:t>和</a:t>
            </a:r>
            <a:r>
              <a:rPr lang="en-US" altLang="zh-CN" spc="100" dirty="0">
                <a:latin typeface="+mn-ea"/>
              </a:rPr>
              <a:t>B</a:t>
            </a:r>
            <a:r>
              <a:rPr lang="zh-CN" altLang="en-US" spc="100" dirty="0">
                <a:latin typeface="+mn-ea"/>
              </a:rPr>
              <a:t>两位作者。每位作者各有</a:t>
            </a:r>
            <a:r>
              <a:rPr lang="en-US" altLang="zh-CN" spc="100" dirty="0">
                <a:latin typeface="+mn-ea"/>
              </a:rPr>
              <a:t>10</a:t>
            </a:r>
            <a:r>
              <a:rPr lang="zh-CN" altLang="en-US" spc="100" dirty="0">
                <a:latin typeface="+mn-ea"/>
              </a:rPr>
              <a:t>篇文章。</a:t>
            </a:r>
          </a:p>
        </p:txBody>
      </p:sp>
    </p:spTree>
    <p:extLst>
      <p:ext uri="{BB962C8B-B14F-4D97-AF65-F5344CB8AC3E}">
        <p14:creationId xmlns:p14="http://schemas.microsoft.com/office/powerpoint/2010/main" val="1509496376"/>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动态排序</a:t>
            </a:r>
            <a:endParaRPr lang="zh-CN" altLang="en-US" dirty="0"/>
          </a:p>
        </p:txBody>
      </p:sp>
      <p:sp>
        <p:nvSpPr>
          <p:cNvPr id="5" name="文本框 4"/>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02</a:t>
            </a:r>
            <a:endParaRPr lang="zh-CN" altLang="en-US" sz="3200" spc="100" dirty="0" smtClean="0">
              <a:solidFill>
                <a:schemeClr val="bg1"/>
              </a:solidFill>
            </a:endParaRPr>
          </a:p>
        </p:txBody>
      </p:sp>
      <p:sp>
        <p:nvSpPr>
          <p:cNvPr id="17" name="Freeform 90"/>
          <p:cNvSpPr>
            <a:spLocks noEditPoints="1"/>
          </p:cNvSpPr>
          <p:nvPr/>
        </p:nvSpPr>
        <p:spPr bwMode="auto">
          <a:xfrm>
            <a:off x="1245093" y="1326117"/>
            <a:ext cx="581435" cy="611938"/>
          </a:xfrm>
          <a:custGeom>
            <a:avLst/>
            <a:gdLst>
              <a:gd name="T0" fmla="*/ 2147483647 w 176"/>
              <a:gd name="T1" fmla="*/ 2147483647 h 170"/>
              <a:gd name="T2" fmla="*/ 2147483647 w 176"/>
              <a:gd name="T3" fmla="*/ 2147483647 h 170"/>
              <a:gd name="T4" fmla="*/ 2147483647 w 176"/>
              <a:gd name="T5" fmla="*/ 2147483647 h 170"/>
              <a:gd name="T6" fmla="*/ 2147483647 w 176"/>
              <a:gd name="T7" fmla="*/ 2147483647 h 170"/>
              <a:gd name="T8" fmla="*/ 2147483647 w 176"/>
              <a:gd name="T9" fmla="*/ 2147483647 h 170"/>
              <a:gd name="T10" fmla="*/ 2147483647 w 176"/>
              <a:gd name="T11" fmla="*/ 2147483647 h 170"/>
              <a:gd name="T12" fmla="*/ 2147483647 w 176"/>
              <a:gd name="T13" fmla="*/ 2147483647 h 170"/>
              <a:gd name="T14" fmla="*/ 2147483647 w 176"/>
              <a:gd name="T15" fmla="*/ 2147483647 h 170"/>
              <a:gd name="T16" fmla="*/ 2147483647 w 176"/>
              <a:gd name="T17" fmla="*/ 2147483647 h 170"/>
              <a:gd name="T18" fmla="*/ 2147483647 w 176"/>
              <a:gd name="T19" fmla="*/ 2147483647 h 170"/>
              <a:gd name="T20" fmla="*/ 2147483647 w 176"/>
              <a:gd name="T21" fmla="*/ 2147483647 h 170"/>
              <a:gd name="T22" fmla="*/ 2147483647 w 176"/>
              <a:gd name="T23" fmla="*/ 2147483647 h 170"/>
              <a:gd name="T24" fmla="*/ 2147483647 w 176"/>
              <a:gd name="T25" fmla="*/ 2147483647 h 170"/>
              <a:gd name="T26" fmla="*/ 2147483647 w 176"/>
              <a:gd name="T27" fmla="*/ 2147483647 h 170"/>
              <a:gd name="T28" fmla="*/ 2147483647 w 176"/>
              <a:gd name="T29" fmla="*/ 2147483647 h 170"/>
              <a:gd name="T30" fmla="*/ 2147483647 w 176"/>
              <a:gd name="T31" fmla="*/ 2147483647 h 170"/>
              <a:gd name="T32" fmla="*/ 2147483647 w 176"/>
              <a:gd name="T33" fmla="*/ 2147483647 h 170"/>
              <a:gd name="T34" fmla="*/ 2147483647 w 176"/>
              <a:gd name="T35" fmla="*/ 2147483647 h 170"/>
              <a:gd name="T36" fmla="*/ 2147483647 w 176"/>
              <a:gd name="T37" fmla="*/ 2147483647 h 170"/>
              <a:gd name="T38" fmla="*/ 2147483647 w 176"/>
              <a:gd name="T39" fmla="*/ 2147483647 h 170"/>
              <a:gd name="T40" fmla="*/ 2147483647 w 176"/>
              <a:gd name="T41" fmla="*/ 2147483647 h 170"/>
              <a:gd name="T42" fmla="*/ 2147483647 w 176"/>
              <a:gd name="T43" fmla="*/ 0 h 170"/>
              <a:gd name="T44" fmla="*/ 2147483647 w 176"/>
              <a:gd name="T45" fmla="*/ 2147483647 h 170"/>
              <a:gd name="T46" fmla="*/ 2147483647 w 176"/>
              <a:gd name="T47" fmla="*/ 2147483647 h 170"/>
              <a:gd name="T48" fmla="*/ 2147483647 w 176"/>
              <a:gd name="T49" fmla="*/ 2147483647 h 170"/>
              <a:gd name="T50" fmla="*/ 2147483647 w 176"/>
              <a:gd name="T51" fmla="*/ 2147483647 h 170"/>
              <a:gd name="T52" fmla="*/ 2147483647 w 176"/>
              <a:gd name="T53" fmla="*/ 2147483647 h 170"/>
              <a:gd name="T54" fmla="*/ 2147483647 w 176"/>
              <a:gd name="T55" fmla="*/ 2147483647 h 170"/>
              <a:gd name="T56" fmla="*/ 2147483647 w 176"/>
              <a:gd name="T57" fmla="*/ 2147483647 h 170"/>
              <a:gd name="T58" fmla="*/ 2147483647 w 176"/>
              <a:gd name="T59" fmla="*/ 2147483647 h 170"/>
              <a:gd name="T60" fmla="*/ 2147483647 w 176"/>
              <a:gd name="T61" fmla="*/ 2147483647 h 170"/>
              <a:gd name="T62" fmla="*/ 2147483647 w 176"/>
              <a:gd name="T63" fmla="*/ 2147483647 h 170"/>
              <a:gd name="T64" fmla="*/ 2147483647 w 176"/>
              <a:gd name="T65" fmla="*/ 2147483647 h 170"/>
              <a:gd name="T66" fmla="*/ 2147483647 w 176"/>
              <a:gd name="T67" fmla="*/ 2147483647 h 170"/>
              <a:gd name="T68" fmla="*/ 2147483647 w 176"/>
              <a:gd name="T69" fmla="*/ 2147483647 h 170"/>
              <a:gd name="T70" fmla="*/ 2147483647 w 176"/>
              <a:gd name="T71" fmla="*/ 2147483647 h 170"/>
              <a:gd name="T72" fmla="*/ 2147483647 w 176"/>
              <a:gd name="T73" fmla="*/ 2147483647 h 170"/>
              <a:gd name="T74" fmla="*/ 2147483647 w 176"/>
              <a:gd name="T75" fmla="*/ 2147483647 h 170"/>
              <a:gd name="T76" fmla="*/ 2147483647 w 176"/>
              <a:gd name="T77" fmla="*/ 2147483647 h 170"/>
              <a:gd name="T78" fmla="*/ 2147483647 w 176"/>
              <a:gd name="T79" fmla="*/ 2147483647 h 170"/>
              <a:gd name="T80" fmla="*/ 2147483647 w 176"/>
              <a:gd name="T81" fmla="*/ 2147483647 h 170"/>
              <a:gd name="T82" fmla="*/ 2147483647 w 176"/>
              <a:gd name="T83" fmla="*/ 2147483647 h 170"/>
              <a:gd name="T84" fmla="*/ 2147483647 w 176"/>
              <a:gd name="T85" fmla="*/ 2147483647 h 170"/>
              <a:gd name="T86" fmla="*/ 2147483647 w 176"/>
              <a:gd name="T87" fmla="*/ 2147483647 h 170"/>
              <a:gd name="T88" fmla="*/ 2147483647 w 176"/>
              <a:gd name="T89" fmla="*/ 2147483647 h 170"/>
              <a:gd name="T90" fmla="*/ 2147483647 w 176"/>
              <a:gd name="T91" fmla="*/ 2147483647 h 170"/>
              <a:gd name="T92" fmla="*/ 2147483647 w 176"/>
              <a:gd name="T93" fmla="*/ 2147483647 h 170"/>
              <a:gd name="T94" fmla="*/ 2147483647 w 176"/>
              <a:gd name="T95" fmla="*/ 2147483647 h 170"/>
              <a:gd name="T96" fmla="*/ 2147483647 w 176"/>
              <a:gd name="T97" fmla="*/ 2147483647 h 170"/>
              <a:gd name="T98" fmla="*/ 2147483647 w 176"/>
              <a:gd name="T99" fmla="*/ 2147483647 h 170"/>
              <a:gd name="T100" fmla="*/ 2147483647 w 176"/>
              <a:gd name="T101" fmla="*/ 2147483647 h 170"/>
              <a:gd name="T102" fmla="*/ 2147483647 w 176"/>
              <a:gd name="T103" fmla="*/ 2147483647 h 170"/>
              <a:gd name="T104" fmla="*/ 2147483647 w 176"/>
              <a:gd name="T105" fmla="*/ 2147483647 h 170"/>
              <a:gd name="T106" fmla="*/ 2147483647 w 176"/>
              <a:gd name="T107" fmla="*/ 2147483647 h 170"/>
              <a:gd name="T108" fmla="*/ 2147483647 w 176"/>
              <a:gd name="T109" fmla="*/ 2147483647 h 170"/>
              <a:gd name="T110" fmla="*/ 2147483647 w 176"/>
              <a:gd name="T111" fmla="*/ 2147483647 h 170"/>
              <a:gd name="T112" fmla="*/ 2147483647 w 176"/>
              <a:gd name="T113" fmla="*/ 2147483647 h 170"/>
              <a:gd name="T114" fmla="*/ 2147483647 w 176"/>
              <a:gd name="T115" fmla="*/ 2147483647 h 170"/>
              <a:gd name="T116" fmla="*/ 2147483647 w 176"/>
              <a:gd name="T117" fmla="*/ 2147483647 h 1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6" h="170">
                <a:moveTo>
                  <a:pt x="82" y="170"/>
                </a:moveTo>
                <a:lnTo>
                  <a:pt x="82" y="170"/>
                </a:lnTo>
                <a:lnTo>
                  <a:pt x="68" y="166"/>
                </a:lnTo>
                <a:lnTo>
                  <a:pt x="56" y="162"/>
                </a:lnTo>
                <a:lnTo>
                  <a:pt x="54" y="162"/>
                </a:lnTo>
                <a:lnTo>
                  <a:pt x="40" y="152"/>
                </a:lnTo>
                <a:lnTo>
                  <a:pt x="26" y="138"/>
                </a:lnTo>
                <a:lnTo>
                  <a:pt x="18" y="122"/>
                </a:lnTo>
                <a:lnTo>
                  <a:pt x="12" y="104"/>
                </a:lnTo>
                <a:lnTo>
                  <a:pt x="10" y="96"/>
                </a:lnTo>
                <a:lnTo>
                  <a:pt x="10" y="88"/>
                </a:lnTo>
                <a:lnTo>
                  <a:pt x="12" y="78"/>
                </a:lnTo>
                <a:lnTo>
                  <a:pt x="16" y="68"/>
                </a:lnTo>
                <a:lnTo>
                  <a:pt x="20" y="62"/>
                </a:lnTo>
                <a:lnTo>
                  <a:pt x="26" y="56"/>
                </a:lnTo>
                <a:lnTo>
                  <a:pt x="34" y="54"/>
                </a:lnTo>
                <a:lnTo>
                  <a:pt x="42" y="50"/>
                </a:lnTo>
                <a:lnTo>
                  <a:pt x="40" y="58"/>
                </a:lnTo>
                <a:lnTo>
                  <a:pt x="30" y="62"/>
                </a:lnTo>
                <a:lnTo>
                  <a:pt x="28" y="70"/>
                </a:lnTo>
                <a:lnTo>
                  <a:pt x="26" y="80"/>
                </a:lnTo>
                <a:lnTo>
                  <a:pt x="42" y="80"/>
                </a:lnTo>
                <a:lnTo>
                  <a:pt x="44" y="64"/>
                </a:lnTo>
                <a:lnTo>
                  <a:pt x="56" y="60"/>
                </a:lnTo>
                <a:lnTo>
                  <a:pt x="54" y="80"/>
                </a:lnTo>
                <a:lnTo>
                  <a:pt x="86" y="80"/>
                </a:lnTo>
                <a:lnTo>
                  <a:pt x="86" y="52"/>
                </a:lnTo>
                <a:lnTo>
                  <a:pt x="120" y="42"/>
                </a:lnTo>
                <a:lnTo>
                  <a:pt x="118" y="38"/>
                </a:lnTo>
                <a:lnTo>
                  <a:pt x="86" y="4"/>
                </a:lnTo>
                <a:lnTo>
                  <a:pt x="102" y="6"/>
                </a:lnTo>
                <a:lnTo>
                  <a:pt x="104" y="6"/>
                </a:lnTo>
                <a:lnTo>
                  <a:pt x="116" y="8"/>
                </a:lnTo>
                <a:lnTo>
                  <a:pt x="130" y="14"/>
                </a:lnTo>
                <a:lnTo>
                  <a:pt x="140" y="20"/>
                </a:lnTo>
                <a:lnTo>
                  <a:pt x="150" y="28"/>
                </a:lnTo>
                <a:lnTo>
                  <a:pt x="158" y="38"/>
                </a:lnTo>
                <a:lnTo>
                  <a:pt x="166" y="48"/>
                </a:lnTo>
                <a:lnTo>
                  <a:pt x="170" y="58"/>
                </a:lnTo>
                <a:lnTo>
                  <a:pt x="174" y="70"/>
                </a:lnTo>
                <a:lnTo>
                  <a:pt x="174" y="72"/>
                </a:lnTo>
                <a:lnTo>
                  <a:pt x="176" y="84"/>
                </a:lnTo>
                <a:lnTo>
                  <a:pt x="174" y="98"/>
                </a:lnTo>
                <a:lnTo>
                  <a:pt x="172" y="112"/>
                </a:lnTo>
                <a:lnTo>
                  <a:pt x="166" y="124"/>
                </a:lnTo>
                <a:lnTo>
                  <a:pt x="166" y="126"/>
                </a:lnTo>
                <a:lnTo>
                  <a:pt x="156" y="140"/>
                </a:lnTo>
                <a:lnTo>
                  <a:pt x="142" y="154"/>
                </a:lnTo>
                <a:lnTo>
                  <a:pt x="128" y="162"/>
                </a:lnTo>
                <a:lnTo>
                  <a:pt x="110" y="168"/>
                </a:lnTo>
                <a:lnTo>
                  <a:pt x="108" y="168"/>
                </a:lnTo>
                <a:lnTo>
                  <a:pt x="110" y="168"/>
                </a:lnTo>
                <a:lnTo>
                  <a:pt x="108" y="168"/>
                </a:lnTo>
                <a:lnTo>
                  <a:pt x="96" y="170"/>
                </a:lnTo>
                <a:lnTo>
                  <a:pt x="82" y="170"/>
                </a:lnTo>
                <a:close/>
                <a:moveTo>
                  <a:pt x="98" y="38"/>
                </a:moveTo>
                <a:lnTo>
                  <a:pt x="64" y="0"/>
                </a:lnTo>
                <a:lnTo>
                  <a:pt x="60" y="12"/>
                </a:lnTo>
                <a:lnTo>
                  <a:pt x="48" y="14"/>
                </a:lnTo>
                <a:lnTo>
                  <a:pt x="36" y="18"/>
                </a:lnTo>
                <a:lnTo>
                  <a:pt x="24" y="24"/>
                </a:lnTo>
                <a:lnTo>
                  <a:pt x="16" y="34"/>
                </a:lnTo>
                <a:lnTo>
                  <a:pt x="10" y="44"/>
                </a:lnTo>
                <a:lnTo>
                  <a:pt x="4" y="58"/>
                </a:lnTo>
                <a:lnTo>
                  <a:pt x="0" y="72"/>
                </a:lnTo>
                <a:lnTo>
                  <a:pt x="0" y="88"/>
                </a:lnTo>
                <a:lnTo>
                  <a:pt x="2" y="76"/>
                </a:lnTo>
                <a:lnTo>
                  <a:pt x="6" y="66"/>
                </a:lnTo>
                <a:lnTo>
                  <a:pt x="10" y="56"/>
                </a:lnTo>
                <a:lnTo>
                  <a:pt x="18" y="50"/>
                </a:lnTo>
                <a:lnTo>
                  <a:pt x="26" y="44"/>
                </a:lnTo>
                <a:lnTo>
                  <a:pt x="34" y="40"/>
                </a:lnTo>
                <a:lnTo>
                  <a:pt x="44" y="40"/>
                </a:lnTo>
                <a:lnTo>
                  <a:pt x="54" y="38"/>
                </a:lnTo>
                <a:lnTo>
                  <a:pt x="52" y="50"/>
                </a:lnTo>
                <a:lnTo>
                  <a:pt x="98" y="38"/>
                </a:lnTo>
                <a:close/>
                <a:moveTo>
                  <a:pt x="26" y="92"/>
                </a:moveTo>
                <a:lnTo>
                  <a:pt x="26" y="92"/>
                </a:lnTo>
                <a:lnTo>
                  <a:pt x="28" y="102"/>
                </a:lnTo>
                <a:lnTo>
                  <a:pt x="30" y="110"/>
                </a:lnTo>
                <a:lnTo>
                  <a:pt x="44" y="116"/>
                </a:lnTo>
                <a:lnTo>
                  <a:pt x="42" y="92"/>
                </a:lnTo>
                <a:lnTo>
                  <a:pt x="26" y="92"/>
                </a:lnTo>
                <a:close/>
                <a:moveTo>
                  <a:pt x="38" y="126"/>
                </a:moveTo>
                <a:lnTo>
                  <a:pt x="38" y="126"/>
                </a:lnTo>
                <a:lnTo>
                  <a:pt x="40" y="128"/>
                </a:lnTo>
                <a:lnTo>
                  <a:pt x="46" y="134"/>
                </a:lnTo>
                <a:lnTo>
                  <a:pt x="50" y="138"/>
                </a:lnTo>
                <a:lnTo>
                  <a:pt x="46" y="128"/>
                </a:lnTo>
                <a:lnTo>
                  <a:pt x="38" y="126"/>
                </a:lnTo>
                <a:close/>
                <a:moveTo>
                  <a:pt x="66" y="148"/>
                </a:moveTo>
                <a:lnTo>
                  <a:pt x="66" y="148"/>
                </a:lnTo>
                <a:lnTo>
                  <a:pt x="74" y="152"/>
                </a:lnTo>
                <a:lnTo>
                  <a:pt x="84" y="154"/>
                </a:lnTo>
                <a:lnTo>
                  <a:pt x="86" y="154"/>
                </a:lnTo>
                <a:lnTo>
                  <a:pt x="86" y="134"/>
                </a:lnTo>
                <a:lnTo>
                  <a:pt x="60" y="132"/>
                </a:lnTo>
                <a:lnTo>
                  <a:pt x="66" y="148"/>
                </a:lnTo>
                <a:close/>
                <a:moveTo>
                  <a:pt x="98" y="154"/>
                </a:moveTo>
                <a:lnTo>
                  <a:pt x="98" y="154"/>
                </a:lnTo>
                <a:lnTo>
                  <a:pt x="106" y="152"/>
                </a:lnTo>
                <a:lnTo>
                  <a:pt x="114" y="150"/>
                </a:lnTo>
                <a:lnTo>
                  <a:pt x="120" y="132"/>
                </a:lnTo>
                <a:lnTo>
                  <a:pt x="98" y="134"/>
                </a:lnTo>
                <a:lnTo>
                  <a:pt x="98" y="154"/>
                </a:lnTo>
                <a:close/>
                <a:moveTo>
                  <a:pt x="130" y="142"/>
                </a:moveTo>
                <a:lnTo>
                  <a:pt x="130" y="142"/>
                </a:lnTo>
                <a:lnTo>
                  <a:pt x="132" y="140"/>
                </a:lnTo>
                <a:lnTo>
                  <a:pt x="140" y="134"/>
                </a:lnTo>
                <a:lnTo>
                  <a:pt x="146" y="126"/>
                </a:lnTo>
                <a:lnTo>
                  <a:pt x="134" y="130"/>
                </a:lnTo>
                <a:lnTo>
                  <a:pt x="130" y="142"/>
                </a:lnTo>
                <a:close/>
                <a:moveTo>
                  <a:pt x="154" y="110"/>
                </a:moveTo>
                <a:lnTo>
                  <a:pt x="154" y="110"/>
                </a:lnTo>
                <a:lnTo>
                  <a:pt x="156" y="104"/>
                </a:lnTo>
                <a:lnTo>
                  <a:pt x="158" y="96"/>
                </a:lnTo>
                <a:lnTo>
                  <a:pt x="158" y="94"/>
                </a:lnTo>
                <a:lnTo>
                  <a:pt x="158" y="92"/>
                </a:lnTo>
                <a:lnTo>
                  <a:pt x="138" y="92"/>
                </a:lnTo>
                <a:lnTo>
                  <a:pt x="136" y="116"/>
                </a:lnTo>
                <a:lnTo>
                  <a:pt x="154" y="110"/>
                </a:lnTo>
                <a:close/>
                <a:moveTo>
                  <a:pt x="158" y="80"/>
                </a:moveTo>
                <a:lnTo>
                  <a:pt x="158" y="80"/>
                </a:lnTo>
                <a:lnTo>
                  <a:pt x="156" y="72"/>
                </a:lnTo>
                <a:lnTo>
                  <a:pt x="154" y="62"/>
                </a:lnTo>
                <a:lnTo>
                  <a:pt x="134" y="56"/>
                </a:lnTo>
                <a:lnTo>
                  <a:pt x="138" y="80"/>
                </a:lnTo>
                <a:lnTo>
                  <a:pt x="158" y="80"/>
                </a:lnTo>
                <a:close/>
                <a:moveTo>
                  <a:pt x="144" y="46"/>
                </a:moveTo>
                <a:lnTo>
                  <a:pt x="144" y="46"/>
                </a:lnTo>
                <a:lnTo>
                  <a:pt x="140" y="40"/>
                </a:lnTo>
                <a:lnTo>
                  <a:pt x="128" y="32"/>
                </a:lnTo>
                <a:lnTo>
                  <a:pt x="132" y="42"/>
                </a:lnTo>
                <a:lnTo>
                  <a:pt x="144" y="46"/>
                </a:lnTo>
                <a:close/>
                <a:moveTo>
                  <a:pt x="98" y="50"/>
                </a:moveTo>
                <a:lnTo>
                  <a:pt x="98" y="80"/>
                </a:lnTo>
                <a:lnTo>
                  <a:pt x="126" y="80"/>
                </a:lnTo>
                <a:lnTo>
                  <a:pt x="122" y="52"/>
                </a:lnTo>
                <a:lnTo>
                  <a:pt x="98" y="50"/>
                </a:lnTo>
                <a:close/>
                <a:moveTo>
                  <a:pt x="86" y="122"/>
                </a:moveTo>
                <a:lnTo>
                  <a:pt x="86" y="92"/>
                </a:lnTo>
                <a:lnTo>
                  <a:pt x="54" y="92"/>
                </a:lnTo>
                <a:lnTo>
                  <a:pt x="54" y="106"/>
                </a:lnTo>
                <a:lnTo>
                  <a:pt x="56" y="118"/>
                </a:lnTo>
                <a:lnTo>
                  <a:pt x="72" y="122"/>
                </a:lnTo>
                <a:lnTo>
                  <a:pt x="86" y="122"/>
                </a:lnTo>
                <a:close/>
                <a:moveTo>
                  <a:pt x="124" y="120"/>
                </a:moveTo>
                <a:lnTo>
                  <a:pt x="124" y="120"/>
                </a:lnTo>
                <a:lnTo>
                  <a:pt x="126" y="106"/>
                </a:lnTo>
                <a:lnTo>
                  <a:pt x="126" y="92"/>
                </a:lnTo>
                <a:lnTo>
                  <a:pt x="98" y="92"/>
                </a:lnTo>
                <a:lnTo>
                  <a:pt x="98" y="124"/>
                </a:lnTo>
                <a:lnTo>
                  <a:pt x="110" y="122"/>
                </a:lnTo>
                <a:lnTo>
                  <a:pt x="124" y="120"/>
                </a:lnTo>
                <a:close/>
              </a:path>
            </a:pathLst>
          </a:custGeom>
          <a:solidFill>
            <a:schemeClr val="accent1"/>
          </a:solidFill>
          <a:ln>
            <a:noFill/>
          </a:ln>
        </p:spPr>
        <p:txBody>
          <a:bodyPr/>
          <a:lstStyle/>
          <a:p>
            <a:endParaRPr lang="zh-CN" altLang="en-US"/>
          </a:p>
        </p:txBody>
      </p:sp>
      <p:sp>
        <p:nvSpPr>
          <p:cNvPr id="25" name="文本框 24"/>
          <p:cNvSpPr txBox="1"/>
          <p:nvPr/>
        </p:nvSpPr>
        <p:spPr>
          <a:xfrm>
            <a:off x="2052401" y="1214155"/>
            <a:ext cx="9950128" cy="761427"/>
          </a:xfrm>
          <a:prstGeom prst="rect">
            <a:avLst/>
          </a:prstGeom>
          <a:noFill/>
        </p:spPr>
        <p:txBody>
          <a:bodyPr wrap="square" rtlCol="0">
            <a:spAutoFit/>
          </a:bodyPr>
          <a:lstStyle/>
          <a:p>
            <a:pPr>
              <a:lnSpc>
                <a:spcPct val="130000"/>
              </a:lnSpc>
            </a:pPr>
            <a:r>
              <a:rPr lang="zh-CN" altLang="en-US" spc="100" dirty="0">
                <a:latin typeface="+mn-ea"/>
              </a:rPr>
              <a:t>在排序学习</a:t>
            </a:r>
            <a:r>
              <a:rPr lang="en-US" altLang="zh-CN" spc="100" dirty="0">
                <a:latin typeface="+mn-ea"/>
              </a:rPr>
              <a:t>LTR</a:t>
            </a:r>
            <a:r>
              <a:rPr lang="zh-CN" altLang="en-US" spc="100" dirty="0">
                <a:latin typeface="+mn-ea"/>
              </a:rPr>
              <a:t>问题下，有一个专门的方向，就是动态排序，动态排序与常规的</a:t>
            </a:r>
            <a:r>
              <a:rPr lang="en-US" altLang="zh-CN" spc="100" dirty="0">
                <a:latin typeface="+mn-ea"/>
              </a:rPr>
              <a:t>LTR</a:t>
            </a:r>
            <a:r>
              <a:rPr lang="zh-CN" altLang="en-US" spc="100" dirty="0">
                <a:latin typeface="+mn-ea"/>
              </a:rPr>
              <a:t>方法相比，在计算排序的过程中加入了用户的反馈信息，将用户的反馈快速作用到排序结果上。</a:t>
            </a:r>
          </a:p>
        </p:txBody>
      </p:sp>
      <p:sp>
        <p:nvSpPr>
          <p:cNvPr id="29" name="文本框 28"/>
          <p:cNvSpPr txBox="1"/>
          <p:nvPr/>
        </p:nvSpPr>
        <p:spPr>
          <a:xfrm>
            <a:off x="2052401" y="2746133"/>
            <a:ext cx="9867750" cy="1477328"/>
          </a:xfrm>
          <a:prstGeom prst="rect">
            <a:avLst/>
          </a:prstGeom>
          <a:noFill/>
        </p:spPr>
        <p:txBody>
          <a:bodyPr wrap="square" rtlCol="0">
            <a:spAutoFit/>
          </a:bodyPr>
          <a:lstStyle/>
          <a:p>
            <a:r>
              <a:rPr lang="zh-CN" altLang="en-US" dirty="0"/>
              <a:t>但问题也是从这里产生的，只有被曝光的内容才能获得用户的反馈，未曝光的内容连用户反馈都无法拿到。造成的后果是，一些优质的内容，可能会因为有很多用户的好反馈而得到后续更好的排名，而那些没有曝光的内容则会继续不被曝光，这就是 </a:t>
            </a:r>
            <a:r>
              <a:rPr lang="zh-CN" altLang="en-US" b="1" i="1" dirty="0"/>
              <a:t>“富人越富、穷人越穷”</a:t>
            </a:r>
            <a:r>
              <a:rPr lang="zh-CN" altLang="en-US" dirty="0"/>
              <a:t> 的状态。另一方面，在曝光的影响下，用户的思维其实是会被影响的，例如某些可能偏门的信息以为曝光多而被认为是“热点”。因此，我们需要在排序中考虑到公平性。</a:t>
            </a:r>
            <a:endParaRPr lang="zh-CN" altLang="en-US" dirty="0"/>
          </a:p>
        </p:txBody>
      </p:sp>
    </p:spTree>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heme/theme1.xml><?xml version="1.0" encoding="utf-8"?>
<a:theme xmlns:a="http://schemas.openxmlformats.org/drawingml/2006/main" name="Office 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自定义 1">
      <a:majorFont>
        <a:latin typeface="Arial Black"/>
        <a:ea typeface="微软雅黑"/>
        <a:cs typeface=""/>
      </a:majorFont>
      <a:minorFont>
        <a:latin typeface="Arial"/>
        <a:ea typeface="微软雅黑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30000"/>
          </a:lnSpc>
          <a:defRPr spc="1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1902</Words>
  <Application>Microsoft Office PowerPoint</Application>
  <PresentationFormat>宽屏</PresentationFormat>
  <Paragraphs>141</Paragraphs>
  <Slides>24</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24</vt:i4>
      </vt:variant>
    </vt:vector>
  </HeadingPairs>
  <TitlesOfParts>
    <vt:vector size="36" baseType="lpstr">
      <vt:lpstr>-apple-system</vt:lpstr>
      <vt:lpstr>等线</vt:lpstr>
      <vt:lpstr>方正粗黑宋简体</vt:lpstr>
      <vt:lpstr>华文楷体</vt:lpstr>
      <vt:lpstr>华文新魏</vt:lpstr>
      <vt:lpstr>楷体</vt:lpstr>
      <vt:lpstr>微软雅黑</vt:lpstr>
      <vt:lpstr>微软雅黑Light</vt:lpstr>
      <vt:lpstr>Arial</vt:lpstr>
      <vt:lpstr>Arial Black</vt:lpstr>
      <vt:lpstr>Office 主题​​</vt:lpstr>
      <vt:lpstr>1_OfficePLUS</vt:lpstr>
      <vt:lpstr>Controlling Fairness and Bias in Dynamic Learning-to-Rank</vt:lpstr>
      <vt:lpstr>PowerPoint 演示文稿</vt:lpstr>
      <vt:lpstr>PowerPoint 演示文稿</vt:lpstr>
      <vt:lpstr>PowerPoint 演示文稿</vt:lpstr>
      <vt:lpstr>背景</vt:lpstr>
      <vt:lpstr>背景</vt:lpstr>
      <vt:lpstr>PowerPoint 演示文稿</vt:lpstr>
      <vt:lpstr>动态排序</vt:lpstr>
      <vt:lpstr>动态排序</vt:lpstr>
      <vt:lpstr>动态排序</vt:lpstr>
      <vt:lpstr>PowerPoint 演示文稿</vt:lpstr>
      <vt:lpstr>Fairco算法</vt:lpstr>
      <vt:lpstr>Fairco算法</vt:lpstr>
      <vt:lpstr>Fairco算法</vt:lpstr>
      <vt:lpstr>Fairco算法</vt:lpstr>
      <vt:lpstr>Fairco算法</vt:lpstr>
      <vt:lpstr>PowerPoint 演示文稿</vt:lpstr>
      <vt:lpstr>评估和实验</vt:lpstr>
      <vt:lpstr>评估和实验</vt:lpstr>
      <vt:lpstr>评估和实验</vt:lpstr>
      <vt:lpstr>评估和实验</vt:lpstr>
      <vt:lpstr>PowerPoint 演示文稿</vt:lpstr>
      <vt:lpstr>总结</vt:lpstr>
      <vt:lpstr>Thank you</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see发粉丝纷纷的vv徐东旭</cp:lastModifiedBy>
  <cp:revision>525</cp:revision>
  <dcterms:created xsi:type="dcterms:W3CDTF">2020-04-18T09:43:00Z</dcterms:created>
  <dcterms:modified xsi:type="dcterms:W3CDTF">2020-12-07T12:18:20Z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